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265" r:id="rId4"/>
    <p:sldId id="305" r:id="rId5"/>
    <p:sldId id="303" r:id="rId6"/>
    <p:sldId id="266" r:id="rId7"/>
    <p:sldId id="257" r:id="rId8"/>
    <p:sldId id="262" r:id="rId9"/>
    <p:sldId id="263" r:id="rId10"/>
    <p:sldId id="261" r:id="rId11"/>
    <p:sldId id="268" r:id="rId12"/>
    <p:sldId id="309" r:id="rId13"/>
    <p:sldId id="269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0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7" r:id="rId33"/>
    <p:sldId id="264" r:id="rId34"/>
    <p:sldId id="287" r:id="rId35"/>
    <p:sldId id="288" r:id="rId36"/>
    <p:sldId id="260" r:id="rId37"/>
    <p:sldId id="259" r:id="rId38"/>
    <p:sldId id="289" r:id="rId39"/>
    <p:sldId id="291" r:id="rId40"/>
    <p:sldId id="292" r:id="rId41"/>
    <p:sldId id="293" r:id="rId42"/>
    <p:sldId id="296" r:id="rId43"/>
    <p:sldId id="297" r:id="rId44"/>
    <p:sldId id="294" r:id="rId45"/>
    <p:sldId id="298" r:id="rId46"/>
    <p:sldId id="299" r:id="rId47"/>
    <p:sldId id="300" r:id="rId48"/>
    <p:sldId id="301" r:id="rId49"/>
    <p:sldId id="302" r:id="rId50"/>
    <p:sldId id="290" r:id="rId51"/>
    <p:sldId id="30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1C3BE9-CD1D-4D6D-8345-131C6E7B3310}">
          <p14:sldIdLst>
            <p14:sldId id="256"/>
            <p14:sldId id="304"/>
            <p14:sldId id="265"/>
            <p14:sldId id="305"/>
            <p14:sldId id="303"/>
          </p14:sldIdLst>
        </p14:section>
        <p14:section name="Background" id="{E5465450-03C1-46AA-84D1-524D55FBB128}">
          <p14:sldIdLst>
            <p14:sldId id="266"/>
            <p14:sldId id="257"/>
            <p14:sldId id="262"/>
            <p14:sldId id="263"/>
            <p14:sldId id="261"/>
            <p14:sldId id="268"/>
            <p14:sldId id="309"/>
            <p14:sldId id="269"/>
            <p14:sldId id="270"/>
            <p14:sldId id="267"/>
            <p14:sldId id="271"/>
            <p14:sldId id="272"/>
            <p14:sldId id="273"/>
            <p14:sldId id="274"/>
            <p14:sldId id="275"/>
            <p14:sldId id="276"/>
            <p14:sldId id="277"/>
            <p14:sldId id="306"/>
            <p14:sldId id="278"/>
          </p14:sldIdLst>
        </p14:section>
        <p14:section name="Value-Based DDM" id="{8521B968-FD75-45C0-9F9D-9B560C3DA053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307"/>
          </p14:sldIdLst>
        </p14:section>
        <p14:section name="Beyond this lecture" id="{A97F0CF4-7456-4BCA-A1A0-20BD6CA19EB3}">
          <p14:sldIdLst>
            <p14:sldId id="264"/>
            <p14:sldId id="287"/>
            <p14:sldId id="288"/>
            <p14:sldId id="260"/>
          </p14:sldIdLst>
        </p14:section>
        <p14:section name="Practical estimation" id="{8A0490C7-1DDA-4926-B268-3566E6CE78FA}">
          <p14:sldIdLst>
            <p14:sldId id="259"/>
            <p14:sldId id="289"/>
            <p14:sldId id="291"/>
            <p14:sldId id="292"/>
            <p14:sldId id="293"/>
            <p14:sldId id="296"/>
            <p14:sldId id="297"/>
            <p14:sldId id="294"/>
            <p14:sldId id="298"/>
            <p14:sldId id="299"/>
            <p14:sldId id="300"/>
            <p14:sldId id="301"/>
            <p14:sldId id="302"/>
            <p14:sldId id="290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319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" y="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3BF25-A089-D8D1-2DFD-0D7F25B27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C1CB0-70C9-967F-B6A7-C57A53A52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153D1-236B-CF3F-7AC9-34BF6C15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C5926-BF24-47AE-60ED-B0E3196D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6057F-ED11-14C8-EDB4-87F93287E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9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EF5A-5E0E-9D88-EDB2-E684EF03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D61E3-273F-E160-E93F-78BF9360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445B7-31B1-6070-371A-2DB2B202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9DDD-C39A-1C67-8EC9-12BA9212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3F6A4-281B-12A0-8F4D-4CB25E26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69994B-FE3A-FB2C-27C2-C02A261FB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C35BC-6269-C7DE-8E7E-BB4833173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DFFDF-000A-AE2D-3229-29D92D44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565F9-024F-FA55-AF90-7FA93914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C5A4C-89FA-A2EF-DC85-EEC7EC8C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1254-38A2-C130-D57D-30AF6751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2A458-377B-4D96-BE51-F25404252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DC2AC-FAB9-DC60-AE6F-A5E0BC84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0005A-D2B8-6D69-3FB9-4FE9CBE3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A02F3-3FC8-F262-6B9C-B3C6CB73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3A285-4CAA-5417-C9B6-B0AC3AA6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E667-8230-7A49-05D0-303B273C3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A92F7-B4B0-3ABE-A34A-65F77791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C8679-CD9A-3493-D2A1-602A54A7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328E-BCAE-242D-259D-7A58AD8B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3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A09E-6493-89DC-728B-CF3AC9C2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F6A66-CEF1-D9E3-084F-C2277330B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5D946-70E9-E0B2-C4CD-0E7277617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A0B9E-3DF9-509E-4DF9-03C88654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1FEB1-0E2D-C54F-CF1D-A38DC5EF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D928B-2FEE-4356-CA49-BDDCF338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3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1B06-4EF5-4E57-869F-C052DB13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8530D-E8B1-B8F4-5A2A-137A1056D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C8545-B376-9CF7-ECE6-9CA996E6D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6E6E2-0E58-C1C2-CA68-28012DCAE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52033-5FDE-05AB-8584-73F5EFFF5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60A79-0F00-6F3A-A41D-ECE3AFD0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1C100-668C-CA18-E228-36603B59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8F1D4-1FF9-E168-9A11-8B6E3CFB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87CCE-4B27-E706-6C56-90C27927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5D53F-36BA-1173-F5DD-02273516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B465E-6131-15DA-6F87-0AC3004E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82FDC-31D0-0952-D5F9-FD8B7AF4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0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E04D62-259C-78D1-A337-580E5DB0A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48730-B259-1E90-FE37-263866AB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3FD2F-6661-0A53-0E4E-8CE9C63F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3C41-D79D-4044-EA6C-1CB54426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6F38-4703-C224-BA95-D6B83167B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E1BBE-A4B3-9DF1-2E43-6746BD128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6F90B-AA52-F3AA-6FD1-DB529C33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35560-55CF-D3C8-F3EA-FB54880F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46825-0DF6-5056-3087-3FF268BE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0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88B0-4E4F-E928-32EB-478484B7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59298D-3E4A-DEB5-74DA-C8408FBA8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869A7-7B02-6BCE-1A23-8059564F6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711E9-7116-82C5-10AD-353F694C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D7368-144B-D4AE-BE0F-D871C802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71C00-825F-A5F7-5D4F-410D462F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DC970-1F12-779E-FB94-0D8EE239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493B4-9DDF-E779-AD7D-58FBDC435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F6913-8806-8CE3-D1EA-291D84C61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964618-3452-42FD-8FCE-B4333C29213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4D68-C7B2-8578-823D-B6FCA35E9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167B2-9251-EAD7-D3C0-0B40CCE41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18E4F4-9840-468E-AD9A-5993CA475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9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2.gi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agle/jags-wiener" TargetMode="External"/><Relationship Id="rId2" Type="http://schemas.openxmlformats.org/officeDocument/2006/relationships/hyperlink" Target="https://sourceforge.net/projects/mcmc-jags/files/JAGS/4.x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Rtools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8143-2ED4-BC1B-B5BF-2EE491DD55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the diffusion decision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1977A-6662-EFFF-99EB-DEA65F6EEA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Blair R K Shevlin</a:t>
            </a:r>
          </a:p>
          <a:p>
            <a:r>
              <a:rPr lang="en-US" b="1" i="0" dirty="0">
                <a:solidFill>
                  <a:srgbClr val="0A1551"/>
                </a:solidFill>
                <a:effectLst/>
                <a:latin typeface="Circular"/>
              </a:rPr>
              <a:t>NYCPW 2024</a:t>
            </a:r>
            <a:endParaRPr lang="en-US" b="1" i="1" dirty="0">
              <a:solidFill>
                <a:srgbClr val="0A15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3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D34C9-EDCB-B4DC-04CE-DFFDFDF8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37BE-8B08-94C9-B22A-9A78CFAD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diffusion decision model (DDM)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384F4-2A11-3F5F-5F70-09A6AEC5E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terminates at fixed </a:t>
            </a:r>
            <a:r>
              <a:rPr lang="en-US" b="1" dirty="0"/>
              <a:t>thresholds</a:t>
            </a:r>
          </a:p>
          <a:p>
            <a:r>
              <a:rPr lang="en-US" dirty="0"/>
              <a:t>process </a:t>
            </a:r>
            <a:r>
              <a:rPr lang="en-US" b="1" dirty="0"/>
              <a:t>drifts</a:t>
            </a:r>
            <a:r>
              <a:rPr lang="en-US" b="1" i="1" dirty="0"/>
              <a:t> </a:t>
            </a:r>
            <a:r>
              <a:rPr lang="en-US" dirty="0"/>
              <a:t>towards positive or negative values</a:t>
            </a:r>
          </a:p>
          <a:p>
            <a:r>
              <a:rPr lang="en-US" dirty="0"/>
              <a:t>process can be </a:t>
            </a:r>
            <a:r>
              <a:rPr lang="en-US" b="1" dirty="0"/>
              <a:t>biased </a:t>
            </a:r>
            <a:r>
              <a:rPr lang="en-US" i="1" dirty="0"/>
              <a:t>a priori</a:t>
            </a:r>
          </a:p>
          <a:p>
            <a:r>
              <a:rPr lang="en-US" dirty="0"/>
              <a:t>constant </a:t>
            </a:r>
            <a:r>
              <a:rPr lang="en-US" b="1" dirty="0"/>
              <a:t>non-decision time</a:t>
            </a:r>
            <a:r>
              <a:rPr lang="en-US" dirty="0"/>
              <a:t> is added to total time to threshold</a:t>
            </a:r>
          </a:p>
          <a:p>
            <a:r>
              <a:rPr lang="en-US" dirty="0"/>
              <a:t>parameters can </a:t>
            </a:r>
            <a:r>
              <a:rPr lang="en-US" b="1" dirty="0"/>
              <a:t>vary across trials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8E94A-57AF-AB13-808D-35DB6048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04" y="3808599"/>
            <a:ext cx="4793596" cy="304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6A7A6-5DA8-2D0D-9A8D-52F7D2BA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01" b="61753"/>
          <a:stretch/>
        </p:blipFill>
        <p:spPr>
          <a:xfrm>
            <a:off x="838200" y="4542110"/>
            <a:ext cx="5178470" cy="20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8D22F-59F7-9E45-1B9D-1D8BF6616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C6BB-CB77-E5E4-3AC6-0AAEFF47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decision thresholds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A4699-7669-568E-732F-38DC4589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1" y="1329506"/>
            <a:ext cx="7315834" cy="5486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8D3A57-4991-82A4-2AC9-E226E231CCBD}"/>
              </a:ext>
            </a:extLst>
          </p:cNvPr>
          <p:cNvSpPr/>
          <p:nvPr/>
        </p:nvSpPr>
        <p:spPr>
          <a:xfrm>
            <a:off x="9380113" y="2030569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3FAC5E-A0D4-9EFC-C9A4-3426533440F8}"/>
              </a:ext>
            </a:extLst>
          </p:cNvPr>
          <p:cNvSpPr/>
          <p:nvPr/>
        </p:nvSpPr>
        <p:spPr>
          <a:xfrm>
            <a:off x="9380113" y="5479961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pic>
        <p:nvPicPr>
          <p:cNvPr id="8" name="Picture 7" descr="A white dots in a circle&#10;&#10;Description automatically generated">
            <a:extLst>
              <a:ext uri="{FF2B5EF4-FFF2-40B4-BE49-F238E27FC236}">
                <a16:creationId xmlns:a16="http://schemas.microsoft.com/office/drawing/2014/main" id="{DF16D0CA-CF5F-B1F5-F5E1-56D4E8CDD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460"/>
            <a:ext cx="2381250" cy="2381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9F4E6-7DCB-FCA0-1213-F503912934E8}"/>
                  </a:ext>
                </a:extLst>
              </p:cNvPr>
              <p:cNvSpPr txBox="1"/>
              <p:nvPr/>
            </p:nvSpPr>
            <p:spPr>
              <a:xfrm>
                <a:off x="11246631" y="2198255"/>
                <a:ext cx="718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9F4E6-7DCB-FCA0-1213-F5039129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6631" y="2198255"/>
                <a:ext cx="7188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5BA4C0-99F5-4399-B3DF-B7A769EDCC09}"/>
                  </a:ext>
                </a:extLst>
              </p:cNvPr>
              <p:cNvSpPr txBox="1"/>
              <p:nvPr/>
            </p:nvSpPr>
            <p:spPr>
              <a:xfrm>
                <a:off x="11307987" y="5218351"/>
                <a:ext cx="718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5BA4C0-99F5-4399-B3DF-B7A769EDC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987" y="5218351"/>
                <a:ext cx="7188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54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267D6-E9FB-1956-D620-870ABE97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334-9383-15A3-71CB-B1103BC35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starting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1C3B0-2F11-993F-0491-7EFC1DF1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1" y="1329506"/>
            <a:ext cx="7315834" cy="5486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45D1EC-DD88-1619-E9D8-68FC899BC497}"/>
              </a:ext>
            </a:extLst>
          </p:cNvPr>
          <p:cNvSpPr/>
          <p:nvPr/>
        </p:nvSpPr>
        <p:spPr>
          <a:xfrm>
            <a:off x="9380113" y="2030569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67A7E-90BC-1635-C546-239A60050290}"/>
              </a:ext>
            </a:extLst>
          </p:cNvPr>
          <p:cNvSpPr/>
          <p:nvPr/>
        </p:nvSpPr>
        <p:spPr>
          <a:xfrm>
            <a:off x="9380113" y="5479961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pic>
        <p:nvPicPr>
          <p:cNvPr id="8" name="Picture 7" descr="A white dots in a circle&#10;&#10;Description automatically generated">
            <a:extLst>
              <a:ext uri="{FF2B5EF4-FFF2-40B4-BE49-F238E27FC236}">
                <a16:creationId xmlns:a16="http://schemas.microsoft.com/office/drawing/2014/main" id="{E7C12C54-40D5-E51D-F1BC-17719866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460"/>
            <a:ext cx="2381250" cy="2381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A45513-D2F4-A736-4B4F-76ABEC51107D}"/>
                  </a:ext>
                </a:extLst>
              </p:cNvPr>
              <p:cNvSpPr txBox="1"/>
              <p:nvPr/>
            </p:nvSpPr>
            <p:spPr>
              <a:xfrm>
                <a:off x="11246631" y="2198255"/>
                <a:ext cx="718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A45513-D2F4-A736-4B4F-76ABEC511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6631" y="2198255"/>
                <a:ext cx="7188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415E36-FE37-5CCF-BDA6-423AC48C897F}"/>
                  </a:ext>
                </a:extLst>
              </p:cNvPr>
              <p:cNvSpPr txBox="1"/>
              <p:nvPr/>
            </p:nvSpPr>
            <p:spPr>
              <a:xfrm>
                <a:off x="11307987" y="5218351"/>
                <a:ext cx="718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415E36-FE37-5CCF-BDA6-423AC48C8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987" y="5218351"/>
                <a:ext cx="7188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EDB9E0-490E-966B-E931-29AAEDB7696A}"/>
              </a:ext>
            </a:extLst>
          </p:cNvPr>
          <p:cNvCxnSpPr>
            <a:cxnSpLocks/>
          </p:cNvCxnSpPr>
          <p:nvPr/>
        </p:nvCxnSpPr>
        <p:spPr>
          <a:xfrm flipH="1">
            <a:off x="5323114" y="3987085"/>
            <a:ext cx="80709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7C157E-DC7C-82E9-26DF-150B2FEB94E1}"/>
              </a:ext>
            </a:extLst>
          </p:cNvPr>
          <p:cNvCxnSpPr>
            <a:cxnSpLocks/>
          </p:cNvCxnSpPr>
          <p:nvPr/>
        </p:nvCxnSpPr>
        <p:spPr>
          <a:xfrm flipH="1">
            <a:off x="5321808" y="3253078"/>
            <a:ext cx="807098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DBE18-13FF-51B6-1A29-DEB7B43EDA25}"/>
                  </a:ext>
                </a:extLst>
              </p:cNvPr>
              <p:cNvSpPr txBox="1"/>
              <p:nvPr/>
            </p:nvSpPr>
            <p:spPr>
              <a:xfrm>
                <a:off x="6360159" y="3802419"/>
                <a:ext cx="1678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0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DBE18-13FF-51B6-1A29-DEB7B43ED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59" y="3802419"/>
                <a:ext cx="1678161" cy="369332"/>
              </a:xfrm>
              <a:prstGeom prst="rect">
                <a:avLst/>
              </a:prstGeom>
              <a:blipFill>
                <a:blip r:embed="rId6"/>
                <a:stretch>
                  <a:fillRect l="-289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277646-C214-39B3-E2D6-678B0A639E94}"/>
                  </a:ext>
                </a:extLst>
              </p:cNvPr>
              <p:cNvSpPr txBox="1"/>
              <p:nvPr/>
            </p:nvSpPr>
            <p:spPr>
              <a:xfrm>
                <a:off x="6360160" y="3092727"/>
                <a:ext cx="1678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-5</a:t>
                </a:r>
                <a:endPara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277646-C214-39B3-E2D6-678B0A639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60" y="3092727"/>
                <a:ext cx="1678162" cy="369332"/>
              </a:xfrm>
              <a:prstGeom prst="rect">
                <a:avLst/>
              </a:prstGeom>
              <a:blipFill>
                <a:blip r:embed="rId7"/>
                <a:stretch>
                  <a:fillRect l="-2899" t="-8197" r="-21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CC705-26F7-DAF7-B86E-7449F5B1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068C5-BD2E-3D96-3278-C3D82AF0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1" y="1325880"/>
            <a:ext cx="7315834" cy="5486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AB678-9B8E-F477-32B3-F32EA20F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drift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A3767-C105-2541-9508-C35E90F31CDF}"/>
              </a:ext>
            </a:extLst>
          </p:cNvPr>
          <p:cNvSpPr/>
          <p:nvPr/>
        </p:nvSpPr>
        <p:spPr>
          <a:xfrm>
            <a:off x="9380113" y="2030569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904E8-6887-599E-4632-A33F251E4157}"/>
              </a:ext>
            </a:extLst>
          </p:cNvPr>
          <p:cNvSpPr/>
          <p:nvPr/>
        </p:nvSpPr>
        <p:spPr>
          <a:xfrm>
            <a:off x="9380113" y="5479961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pic>
        <p:nvPicPr>
          <p:cNvPr id="8" name="Picture 7" descr="A white dots in a circle&#10;&#10;Description automatically generated">
            <a:extLst>
              <a:ext uri="{FF2B5EF4-FFF2-40B4-BE49-F238E27FC236}">
                <a16:creationId xmlns:a16="http://schemas.microsoft.com/office/drawing/2014/main" id="{3E2CE041-C667-851B-CA6F-7EA8F0534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460"/>
            <a:ext cx="2381250" cy="23812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422BFF-7913-467D-FE9D-19F81274EBE2}"/>
              </a:ext>
            </a:extLst>
          </p:cNvPr>
          <p:cNvCxnSpPr>
            <a:cxnSpLocks/>
          </p:cNvCxnSpPr>
          <p:nvPr/>
        </p:nvCxnSpPr>
        <p:spPr>
          <a:xfrm flipV="1">
            <a:off x="5228698" y="2796460"/>
            <a:ext cx="3964200" cy="11846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43F8D-280D-EADC-7D75-EA9B8EFD7C24}"/>
                  </a:ext>
                </a:extLst>
              </p:cNvPr>
              <p:cNvSpPr txBox="1"/>
              <p:nvPr/>
            </p:nvSpPr>
            <p:spPr>
              <a:xfrm>
                <a:off x="5188120" y="2865565"/>
                <a:ext cx="22199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43F8D-280D-EADC-7D75-EA9B8EFD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20" y="2865565"/>
                <a:ext cx="22199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48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0FA1-00B8-0E8A-12B5-D548E8E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7F3EF-168F-A8FA-70CB-A7BBA848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1" y="1325880"/>
            <a:ext cx="7315834" cy="5486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C846E-AD1A-7F5C-0B98-89C7E9C9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drift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4F143-E9E2-15AC-6C7A-421687D58B6C}"/>
              </a:ext>
            </a:extLst>
          </p:cNvPr>
          <p:cNvSpPr/>
          <p:nvPr/>
        </p:nvSpPr>
        <p:spPr>
          <a:xfrm>
            <a:off x="9380113" y="2030569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FD0AAC-981C-C09C-594A-E7B54612B174}"/>
              </a:ext>
            </a:extLst>
          </p:cNvPr>
          <p:cNvSpPr/>
          <p:nvPr/>
        </p:nvSpPr>
        <p:spPr>
          <a:xfrm>
            <a:off x="9380113" y="5479961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pic>
        <p:nvPicPr>
          <p:cNvPr id="8" name="Picture 7" descr="A white dots in a circle&#10;&#10;Description automatically generated">
            <a:extLst>
              <a:ext uri="{FF2B5EF4-FFF2-40B4-BE49-F238E27FC236}">
                <a16:creationId xmlns:a16="http://schemas.microsoft.com/office/drawing/2014/main" id="{29271BD8-8E7E-B86C-C245-B4964A4AA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460"/>
            <a:ext cx="2381250" cy="23812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5B91D7-2B11-9970-16B3-CD67494EF9C1}"/>
              </a:ext>
            </a:extLst>
          </p:cNvPr>
          <p:cNvCxnSpPr>
            <a:cxnSpLocks/>
          </p:cNvCxnSpPr>
          <p:nvPr/>
        </p:nvCxnSpPr>
        <p:spPr>
          <a:xfrm flipV="1">
            <a:off x="5228698" y="2796460"/>
            <a:ext cx="3964200" cy="11846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C45E9-2963-671D-D93E-FE411266A4BD}"/>
                  </a:ext>
                </a:extLst>
              </p:cNvPr>
              <p:cNvSpPr txBox="1"/>
              <p:nvPr/>
            </p:nvSpPr>
            <p:spPr>
              <a:xfrm>
                <a:off x="5188120" y="2865565"/>
                <a:ext cx="22199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C45E9-2963-671D-D93E-FE411266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20" y="2865565"/>
                <a:ext cx="22199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0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2CADC5-FEED-BFC9-B6B6-7513EC9B9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9BAA9B-DD0D-9725-5FA7-8834E1EA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316" y="1926597"/>
            <a:ext cx="2907798" cy="2619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8032D-9605-31A9-24F2-49E9EAE3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contains both signal and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83E6E-2494-4BFB-C865-05811C3B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6602" cy="4351338"/>
          </a:xfrm>
        </p:spPr>
        <p:txBody>
          <a:bodyPr>
            <a:normAutofit/>
          </a:bodyPr>
          <a:lstStyle/>
          <a:p>
            <a:r>
              <a:rPr lang="en-US" b="1" dirty="0"/>
              <a:t>signal</a:t>
            </a:r>
            <a:r>
              <a:rPr lang="en-US" dirty="0"/>
              <a:t>: on average, evidence points in the correct direction</a:t>
            </a:r>
          </a:p>
          <a:p>
            <a:r>
              <a:rPr lang="en-US" b="1" dirty="0"/>
              <a:t>noise</a:t>
            </a:r>
            <a:r>
              <a:rPr lang="en-US" dirty="0"/>
              <a:t>: randomness in the stimulus and the brain</a:t>
            </a:r>
          </a:p>
          <a:p>
            <a:r>
              <a:rPr lang="en-US" dirty="0"/>
              <a:t>Over time, the accumulated evidence </a:t>
            </a:r>
            <a:r>
              <a:rPr lang="en-US" b="1" dirty="0"/>
              <a:t>drifts </a:t>
            </a:r>
            <a:r>
              <a:rPr lang="en-US" dirty="0"/>
              <a:t>(signal) and </a:t>
            </a:r>
            <a:r>
              <a:rPr lang="en-US" b="1" dirty="0"/>
              <a:t>diffuses </a:t>
            </a:r>
            <a:r>
              <a:rPr lang="en-US" dirty="0"/>
              <a:t>(noise) in the correct direction </a:t>
            </a:r>
          </a:p>
          <a:p>
            <a:r>
              <a:rPr lang="en-US" dirty="0"/>
              <a:t>Because noise is random, every trial has a different trajectory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DE8E8-9A6B-6B26-D6A2-0F427F19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927"/>
          <a:stretch/>
        </p:blipFill>
        <p:spPr>
          <a:xfrm>
            <a:off x="7462616" y="2105660"/>
            <a:ext cx="3556542" cy="669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23204-2EE2-4B0E-5321-2026ECCE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77" t="75183" r="1077" b="2744"/>
          <a:stretch/>
        </p:blipFill>
        <p:spPr>
          <a:xfrm>
            <a:off x="7412182" y="4300220"/>
            <a:ext cx="3556542" cy="66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C8E5D-3B40-DA0C-E191-1782C8E7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77" t="10981" r="88291" b="2745"/>
          <a:stretch/>
        </p:blipFill>
        <p:spPr>
          <a:xfrm>
            <a:off x="7465156" y="2444919"/>
            <a:ext cx="454755" cy="25035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3496E3-7F05-D99D-3391-AB5B85B6D6C5}"/>
              </a:ext>
            </a:extLst>
          </p:cNvPr>
          <p:cNvSpPr/>
          <p:nvPr/>
        </p:nvSpPr>
        <p:spPr>
          <a:xfrm>
            <a:off x="10524744" y="4082472"/>
            <a:ext cx="591312" cy="217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76D492-E5AD-0175-161E-54A9A281144A}"/>
              </a:ext>
            </a:extLst>
          </p:cNvPr>
          <p:cNvSpPr/>
          <p:nvPr/>
        </p:nvSpPr>
        <p:spPr>
          <a:xfrm>
            <a:off x="10427846" y="2775528"/>
            <a:ext cx="365122" cy="179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9EEF77-429C-0B6C-0155-5A64B7563F4E}"/>
              </a:ext>
            </a:extLst>
          </p:cNvPr>
          <p:cNvSpPr/>
          <p:nvPr/>
        </p:nvSpPr>
        <p:spPr>
          <a:xfrm>
            <a:off x="9519676" y="2756187"/>
            <a:ext cx="209540" cy="8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CCD40D-747D-55D8-8AAF-50FEE5A3B2E8}"/>
              </a:ext>
            </a:extLst>
          </p:cNvPr>
          <p:cNvSpPr/>
          <p:nvPr/>
        </p:nvSpPr>
        <p:spPr>
          <a:xfrm>
            <a:off x="9134475" y="2756186"/>
            <a:ext cx="174308" cy="6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E205BE-5518-3DDB-D4D6-3DDDAAF7973C}"/>
              </a:ext>
            </a:extLst>
          </p:cNvPr>
          <p:cNvSpPr/>
          <p:nvPr/>
        </p:nvSpPr>
        <p:spPr>
          <a:xfrm>
            <a:off x="9301636" y="2752668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B6A6-E6F7-908F-DA26-E931FFD6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411F-C978-86F2-8689-57EC84F0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contains both signal and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8E71C-5F5E-D97B-0858-BEA7B1CC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6602" cy="4351338"/>
          </a:xfrm>
        </p:spPr>
        <p:txBody>
          <a:bodyPr>
            <a:normAutofit/>
          </a:bodyPr>
          <a:lstStyle/>
          <a:p>
            <a:r>
              <a:rPr lang="en-US" b="1" dirty="0"/>
              <a:t>signal</a:t>
            </a:r>
            <a:r>
              <a:rPr lang="en-US" dirty="0"/>
              <a:t>: on average, evidence points in the correct direction</a:t>
            </a:r>
          </a:p>
          <a:p>
            <a:r>
              <a:rPr lang="en-US" b="1" dirty="0"/>
              <a:t>noise</a:t>
            </a:r>
            <a:r>
              <a:rPr lang="en-US" dirty="0"/>
              <a:t>: randomness in the stimulus and the brain</a:t>
            </a:r>
          </a:p>
          <a:p>
            <a:r>
              <a:rPr lang="en-US" dirty="0"/>
              <a:t>Over time, the accumulated evidence </a:t>
            </a:r>
            <a:r>
              <a:rPr lang="en-US" b="1" dirty="0"/>
              <a:t>drifts </a:t>
            </a:r>
            <a:r>
              <a:rPr lang="en-US" dirty="0"/>
              <a:t>(signal) and </a:t>
            </a:r>
            <a:r>
              <a:rPr lang="en-US" b="1" dirty="0"/>
              <a:t>diffuses </a:t>
            </a:r>
            <a:r>
              <a:rPr lang="en-US" dirty="0"/>
              <a:t>(noise) in the correct direction </a:t>
            </a:r>
          </a:p>
          <a:p>
            <a:r>
              <a:rPr lang="en-US" dirty="0"/>
              <a:t>Because noise is random, every trial has a different trajectory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E5328-3971-6B49-D083-C8E07209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27" y="1636922"/>
            <a:ext cx="4778473" cy="3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ED498-0068-1F27-3094-27327606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264305-52F3-0A58-3907-40113D05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490" y="1690688"/>
            <a:ext cx="5980176" cy="4485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1CC67-A655-53A5-D064-62A11292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decreasing viewing time decreases accuracy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83378-B15E-5AC2-B627-4F22E1CA6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69" y="2027283"/>
            <a:ext cx="5363576" cy="4084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BCC89-18D0-3239-BE31-4E7EF67F8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904" y="1691640"/>
            <a:ext cx="5975666" cy="44817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278F3D-82A4-2265-A954-51061B486D55}"/>
              </a:ext>
            </a:extLst>
          </p:cNvPr>
          <p:cNvSpPr/>
          <p:nvPr/>
        </p:nvSpPr>
        <p:spPr>
          <a:xfrm>
            <a:off x="9959605" y="5069060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C5DCF2-F92F-2024-7CFC-543D8A5C645E}"/>
              </a:ext>
            </a:extLst>
          </p:cNvPr>
          <p:cNvSpPr/>
          <p:nvPr/>
        </p:nvSpPr>
        <p:spPr>
          <a:xfrm>
            <a:off x="9959605" y="2229404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</p:spTree>
    <p:extLst>
      <p:ext uri="{BB962C8B-B14F-4D97-AF65-F5344CB8AC3E}">
        <p14:creationId xmlns:p14="http://schemas.microsoft.com/office/powerpoint/2010/main" val="9138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22E67-A4D0-C76A-95EE-72D3A2BE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E709C9-8857-FA2A-5504-7D1C686A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490" y="1690688"/>
            <a:ext cx="5980176" cy="4485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1B09F-D676-1FAB-226D-B4CAED58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increasing drift rate increases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5B533-B097-29F3-A4DA-2D138B76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2" y="1836991"/>
            <a:ext cx="5367528" cy="4586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50-86A5-CE54-9090-6EEE2B3A2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262" y="3076781"/>
            <a:ext cx="2106285" cy="797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15623-7058-FB49-BC09-97746B8E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96897">
            <a:off x="6516953" y="2743831"/>
            <a:ext cx="2258164" cy="855132"/>
          </a:xfrm>
          <a:prstGeom prst="rect">
            <a:avLst/>
          </a:prstGeom>
        </p:spPr>
      </p:pic>
      <p:pic>
        <p:nvPicPr>
          <p:cNvPr id="12" name="Picture 11" descr="A white dots in a circle&#10;&#10;Description automatically generated">
            <a:extLst>
              <a:ext uri="{FF2B5EF4-FFF2-40B4-BE49-F238E27FC236}">
                <a16:creationId xmlns:a16="http://schemas.microsoft.com/office/drawing/2014/main" id="{F599762E-EE44-D8F3-B5AA-5840BA899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564" y="3718544"/>
            <a:ext cx="822960" cy="822960"/>
          </a:xfrm>
          <a:prstGeom prst="rect">
            <a:avLst/>
          </a:prstGeom>
        </p:spPr>
      </p:pic>
      <p:pic>
        <p:nvPicPr>
          <p:cNvPr id="14" name="Picture 13" descr="A white dots in the sky&#10;&#10;Description automatically generated with medium confidence">
            <a:extLst>
              <a:ext uri="{FF2B5EF4-FFF2-40B4-BE49-F238E27FC236}">
                <a16:creationId xmlns:a16="http://schemas.microsoft.com/office/drawing/2014/main" id="{701ADF07-C3BA-8CB4-6890-3897F43A4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70" y="1994600"/>
            <a:ext cx="829880" cy="8298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F6E108-623C-3F01-E6C8-E2C7ED38A4C8}"/>
              </a:ext>
            </a:extLst>
          </p:cNvPr>
          <p:cNvSpPr/>
          <p:nvPr/>
        </p:nvSpPr>
        <p:spPr>
          <a:xfrm>
            <a:off x="9959605" y="5069060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right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59D928-7A7E-7B76-AD72-47926C0E68A8}"/>
              </a:ext>
            </a:extLst>
          </p:cNvPr>
          <p:cNvSpPr/>
          <p:nvPr/>
        </p:nvSpPr>
        <p:spPr>
          <a:xfrm>
            <a:off x="9959605" y="2229404"/>
            <a:ext cx="1973687" cy="429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h1: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left</a:t>
            </a:r>
          </a:p>
        </p:txBody>
      </p:sp>
    </p:spTree>
    <p:extLst>
      <p:ext uri="{BB962C8B-B14F-4D97-AF65-F5344CB8AC3E}">
        <p14:creationId xmlns:p14="http://schemas.microsoft.com/office/powerpoint/2010/main" val="36097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1524-EAB3-ECE9-E2FB-3426AEEAE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non-decision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64217-D73C-C5CE-932D-0AF26CAEFF64}"/>
              </a:ext>
            </a:extLst>
          </p:cNvPr>
          <p:cNvSpPr/>
          <p:nvPr/>
        </p:nvSpPr>
        <p:spPr>
          <a:xfrm>
            <a:off x="561373" y="2766218"/>
            <a:ext cx="1591518" cy="132556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6A67EB-38B8-2B72-64F4-D196A4A22318}"/>
              </a:ext>
            </a:extLst>
          </p:cNvPr>
          <p:cNvSpPr/>
          <p:nvPr/>
        </p:nvSpPr>
        <p:spPr>
          <a:xfrm>
            <a:off x="3111661" y="2766216"/>
            <a:ext cx="1886674" cy="1325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Sensory delay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39C0D2-266F-3E4A-88E4-A799ED55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353" y="1869772"/>
            <a:ext cx="3802284" cy="311845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4C3AB83-9188-3682-372D-1F94D4B9D507}"/>
              </a:ext>
            </a:extLst>
          </p:cNvPr>
          <p:cNvSpPr/>
          <p:nvPr/>
        </p:nvSpPr>
        <p:spPr>
          <a:xfrm>
            <a:off x="9904072" y="2766216"/>
            <a:ext cx="1886674" cy="1325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Motor delay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F19B1-E2C0-FD83-A7DB-498980A5985E}"/>
              </a:ext>
            </a:extLst>
          </p:cNvPr>
          <p:cNvSpPr txBox="1"/>
          <p:nvPr/>
        </p:nvSpPr>
        <p:spPr>
          <a:xfrm>
            <a:off x="2197261" y="316738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45325-BD7D-8DA5-7787-D24743799954}"/>
              </a:ext>
            </a:extLst>
          </p:cNvPr>
          <p:cNvSpPr txBox="1"/>
          <p:nvPr/>
        </p:nvSpPr>
        <p:spPr>
          <a:xfrm>
            <a:off x="4901878" y="316738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0B52EC-92FF-F255-7F35-C519E28C31CC}"/>
              </a:ext>
            </a:extLst>
          </p:cNvPr>
          <p:cNvSpPr txBox="1"/>
          <p:nvPr/>
        </p:nvSpPr>
        <p:spPr>
          <a:xfrm>
            <a:off x="9080339" y="316738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CBEFB-4832-0E24-8BCA-CD8ED3D7CD77}"/>
                  </a:ext>
                </a:extLst>
              </p:cNvPr>
              <p:cNvSpPr txBox="1"/>
              <p:nvPr/>
            </p:nvSpPr>
            <p:spPr>
              <a:xfrm>
                <a:off x="5816278" y="5313872"/>
                <a:ext cx="38022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Non-decision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CBEFB-4832-0E24-8BCA-CD8ED3D7C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278" y="5313872"/>
                <a:ext cx="3802283" cy="1077218"/>
              </a:xfrm>
              <a:prstGeom prst="rect">
                <a:avLst/>
              </a:prstGeom>
              <a:blipFill>
                <a:blip r:embed="rId3"/>
                <a:stretch>
                  <a:fillRect t="-7386" r="-192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35EFB0-C7F4-68FD-9979-BAA4051A1362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4054998" y="4091779"/>
            <a:ext cx="1761280" cy="1760702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165116-A119-8775-DAA1-8F2DFB22FFA3}"/>
              </a:ext>
            </a:extLst>
          </p:cNvPr>
          <p:cNvCxnSpPr>
            <a:cxnSpLocks/>
            <a:stCxn id="12" idx="4"/>
            <a:endCxn id="18" idx="3"/>
          </p:cNvCxnSpPr>
          <p:nvPr/>
        </p:nvCxnSpPr>
        <p:spPr>
          <a:xfrm flipH="1">
            <a:off x="9618561" y="4091779"/>
            <a:ext cx="1228848" cy="1760702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D5BF25-BB14-F1D4-0887-98738966841B}"/>
                  </a:ext>
                </a:extLst>
              </p:cNvPr>
              <p:cNvSpPr txBox="1"/>
              <p:nvPr/>
            </p:nvSpPr>
            <p:spPr>
              <a:xfrm>
                <a:off x="5848593" y="1667605"/>
                <a:ext cx="380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Decision time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𝐷𝑇</m:t>
                    </m:r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D5BF25-BB14-F1D4-0887-98738966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593" y="1667605"/>
                <a:ext cx="3802283" cy="584775"/>
              </a:xfrm>
              <a:prstGeom prst="rect">
                <a:avLst/>
              </a:prstGeom>
              <a:blipFill>
                <a:blip r:embed="rId4"/>
                <a:stretch>
                  <a:fillRect l="-481" t="-13684" r="-481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4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4" grpId="0"/>
      <p:bldP spid="15" grpId="0"/>
      <p:bldP spid="16" grpId="0"/>
      <p:bldP spid="18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109D-BD70-F8E0-CA40-4109516E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F397-8881-EADC-C3FA-80E361D0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980"/>
            <a:ext cx="10515600" cy="48424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Blair Shevlin, PhD</a:t>
            </a:r>
          </a:p>
          <a:p>
            <a:r>
              <a:rPr lang="en-US" dirty="0"/>
              <a:t>BA in Psychology [Goucher College]</a:t>
            </a:r>
          </a:p>
          <a:p>
            <a:pPr lvl="1"/>
            <a:r>
              <a:rPr lang="en-US" dirty="0"/>
              <a:t>Mentor: Jennifer McCabe</a:t>
            </a:r>
          </a:p>
          <a:p>
            <a:pPr lvl="1"/>
            <a:r>
              <a:rPr lang="en-US" dirty="0"/>
              <a:t>Focus: pedogeological uses of mnemonic techniques</a:t>
            </a:r>
          </a:p>
          <a:p>
            <a:r>
              <a:rPr lang="en-US" dirty="0"/>
              <a:t>MA in Experimental Psychology [Towson University]</a:t>
            </a:r>
          </a:p>
          <a:p>
            <a:pPr lvl="1"/>
            <a:r>
              <a:rPr lang="en-US" dirty="0"/>
              <a:t>Mentor: Kerri Goodwin</a:t>
            </a:r>
          </a:p>
          <a:p>
            <a:pPr lvl="1"/>
            <a:r>
              <a:rPr lang="en-US" dirty="0"/>
              <a:t>Focus: beliefs and motivations surrounding distracted driving</a:t>
            </a:r>
          </a:p>
          <a:p>
            <a:r>
              <a:rPr lang="en-US" dirty="0"/>
              <a:t>PhD in Decision Psychology [The Ohio State University]</a:t>
            </a:r>
          </a:p>
          <a:p>
            <a:pPr lvl="1"/>
            <a:r>
              <a:rPr lang="en-US" dirty="0"/>
              <a:t>Mentors: Ian </a:t>
            </a:r>
            <a:r>
              <a:rPr lang="en-US" dirty="0" err="1"/>
              <a:t>Krajbich</a:t>
            </a:r>
            <a:r>
              <a:rPr lang="en-US" dirty="0"/>
              <a:t>, Roger Ratcliff</a:t>
            </a:r>
          </a:p>
          <a:p>
            <a:pPr lvl="1"/>
            <a:r>
              <a:rPr lang="en-US" dirty="0"/>
              <a:t>Focus: economic decisions; sequential sampling models</a:t>
            </a:r>
          </a:p>
          <a:p>
            <a:r>
              <a:rPr lang="en-US" dirty="0"/>
              <a:t>Postdoc in Computational Psychiatry [Mount Sinai]</a:t>
            </a:r>
          </a:p>
          <a:p>
            <a:pPr lvl="1"/>
            <a:r>
              <a:rPr lang="en-US" dirty="0"/>
              <a:t>Mentors: Laura Berner, Xiaosi Gu</a:t>
            </a:r>
          </a:p>
          <a:p>
            <a:pPr lvl="1"/>
            <a:r>
              <a:rPr lang="en-US" dirty="0"/>
              <a:t>Focus: compulsive-use disorders; human voltammetry</a:t>
            </a:r>
          </a:p>
        </p:txBody>
      </p:sp>
    </p:spTree>
    <p:extLst>
      <p:ext uri="{BB962C8B-B14F-4D97-AF65-F5344CB8AC3E}">
        <p14:creationId xmlns:p14="http://schemas.microsoft.com/office/powerpoint/2010/main" val="316864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92B2-B388-7512-ED22-AEAA091B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stochastic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96473-B5A2-1112-9D2F-96F3323283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stochastic differential equation for evidence accumulation: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Evidence is integrated over time, starting at an initial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Accumulation is terminated when evidence crosses the threshold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96473-B5A2-1112-9D2F-96F332328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F1A569-99DE-6DD8-6031-AA8D7500B8C7}"/>
                  </a:ext>
                </a:extLst>
              </p:cNvPr>
              <p:cNvSpPr txBox="1"/>
              <p:nvPr/>
            </p:nvSpPr>
            <p:spPr>
              <a:xfrm>
                <a:off x="3507118" y="3121223"/>
                <a:ext cx="51312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𝑣𝑑𝑡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𝑐𝑑𝑊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F1A569-99DE-6DD8-6031-AA8D7500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18" y="3121223"/>
                <a:ext cx="513127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25C324-BB03-EAB5-AF6F-B83746928B3F}"/>
              </a:ext>
            </a:extLst>
          </p:cNvPr>
          <p:cNvSpPr txBox="1"/>
          <p:nvPr/>
        </p:nvSpPr>
        <p:spPr>
          <a:xfrm>
            <a:off x="3993266" y="4001293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27028-977F-561C-3E66-D57D840119BB}"/>
              </a:ext>
            </a:extLst>
          </p:cNvPr>
          <p:cNvSpPr txBox="1"/>
          <p:nvPr/>
        </p:nvSpPr>
        <p:spPr>
          <a:xfrm>
            <a:off x="7625799" y="4013261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631155-BA2F-8D00-3A69-3FCDF344993C}"/>
              </a:ext>
            </a:extLst>
          </p:cNvPr>
          <p:cNvCxnSpPr>
            <a:stCxn id="5" idx="0"/>
          </p:cNvCxnSpPr>
          <p:nvPr/>
        </p:nvCxnSpPr>
        <p:spPr>
          <a:xfrm flipV="1">
            <a:off x="4522808" y="3692324"/>
            <a:ext cx="1038827" cy="30896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5069B-E56A-A83B-B38B-0C1D3DE9A17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74689" y="3692324"/>
            <a:ext cx="880652" cy="3209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0B0FD37-6047-1BEB-98BB-0E4FFC92E86E}"/>
              </a:ext>
            </a:extLst>
          </p:cNvPr>
          <p:cNvSpPr/>
          <p:nvPr/>
        </p:nvSpPr>
        <p:spPr>
          <a:xfrm rot="16200000">
            <a:off x="7509881" y="2203427"/>
            <a:ext cx="521175" cy="1682191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2DD315C-4938-431F-E994-387D567CE993}"/>
              </a:ext>
            </a:extLst>
          </p:cNvPr>
          <p:cNvSpPr/>
          <p:nvPr/>
        </p:nvSpPr>
        <p:spPr>
          <a:xfrm rot="16200000">
            <a:off x="5687834" y="2597933"/>
            <a:ext cx="521175" cy="893183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CE6888-9E2D-8C88-C769-672A77999B4B}"/>
              </a:ext>
            </a:extLst>
          </p:cNvPr>
          <p:cNvSpPr/>
          <p:nvPr/>
        </p:nvSpPr>
        <p:spPr>
          <a:xfrm rot="16200000">
            <a:off x="3975741" y="2419485"/>
            <a:ext cx="521175" cy="1250076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91CB2-3E0B-8151-864E-2B15260DD65C}"/>
              </a:ext>
            </a:extLst>
          </p:cNvPr>
          <p:cNvSpPr txBox="1"/>
          <p:nvPr/>
        </p:nvSpPr>
        <p:spPr>
          <a:xfrm>
            <a:off x="6929373" y="2382559"/>
            <a:ext cx="168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51175-57A0-86F0-F8F0-C940FEE487B8}"/>
              </a:ext>
            </a:extLst>
          </p:cNvPr>
          <p:cNvSpPr txBox="1"/>
          <p:nvPr/>
        </p:nvSpPr>
        <p:spPr>
          <a:xfrm>
            <a:off x="5341716" y="2373619"/>
            <a:ext cx="121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5F1584-CAA2-4056-0598-4BCAABB08A28}"/>
              </a:ext>
            </a:extLst>
          </p:cNvPr>
          <p:cNvSpPr txBox="1"/>
          <p:nvPr/>
        </p:nvSpPr>
        <p:spPr>
          <a:xfrm>
            <a:off x="2957333" y="2150259"/>
            <a:ext cx="230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in evidence at time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35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 animBg="1"/>
      <p:bldP spid="15" grpId="0" animBg="1"/>
      <p:bldP spid="16" grpId="0" animBg="1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9646-8818-F960-2820-E8A6B45E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33292-2778-B50B-0327-69B0F50C9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non-decision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starting point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drift rate (signal-to-noise ratio)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practice, often set to 1 to .1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variability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𝑠𝑣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𝑠𝑧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𝑠𝑡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Across-trial fluctuations stimuli and physiological states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33292-2778-B50B-0327-69B0F50C9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0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426C-CA6F-55BF-6CF0-515D3002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variability parameters?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E0425-DE09-1372-AAED-EE0C9A205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77583"/>
          <a:stretch/>
        </p:blipFill>
        <p:spPr>
          <a:xfrm>
            <a:off x="2226800" y="1825625"/>
            <a:ext cx="7738400" cy="97544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A76F3-97E5-40C9-F948-C0D29631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4"/>
          <a:stretch/>
        </p:blipFill>
        <p:spPr>
          <a:xfrm>
            <a:off x="2853103" y="2797213"/>
            <a:ext cx="5862634" cy="40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63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9F18-8C26-652B-2BBE-9C6ACF2A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67D0-82AD-010A-F2B9-F979067D7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cognitive processes do the DDM parameters map onto?</a:t>
            </a:r>
          </a:p>
          <a:p>
            <a:pPr lvl="1"/>
            <a:r>
              <a:rPr lang="en-US" b="1" dirty="0"/>
              <a:t>threshold, drift rate, starting point, non-decision time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r>
              <a:rPr lang="en-US" dirty="0"/>
              <a:t>in what sorts of tasks would the DDM be a useful tool?</a:t>
            </a:r>
          </a:p>
        </p:txBody>
      </p:sp>
    </p:spTree>
    <p:extLst>
      <p:ext uri="{BB962C8B-B14F-4D97-AF65-F5344CB8AC3E}">
        <p14:creationId xmlns:p14="http://schemas.microsoft.com/office/powerpoint/2010/main" val="1260326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8C1D-9646-9D79-443C-3E468A08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analytic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25B11-6267-A0FE-1B2B-82F3836E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1407"/>
            <a:ext cx="10515600" cy="142555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for visualizing results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the reward rate (reward per unit of time)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Equates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equation for value-based choice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4B8CB-939B-D47A-45E7-1EAC2E96E670}"/>
                  </a:ext>
                </a:extLst>
              </p:cNvPr>
              <p:cNvSpPr txBox="1"/>
              <p:nvPr/>
            </p:nvSpPr>
            <p:spPr>
              <a:xfrm>
                <a:off x="2765730" y="1918504"/>
                <a:ext cx="6660541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Left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(−2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4B8CB-939B-D47A-45E7-1EAC2E96E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30" y="1918504"/>
                <a:ext cx="6660541" cy="768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AD17C-5C30-4803-A927-6FAEF23B0D0C}"/>
                  </a:ext>
                </a:extLst>
              </p:cNvPr>
              <p:cNvSpPr txBox="1"/>
              <p:nvPr/>
            </p:nvSpPr>
            <p:spPr>
              <a:xfrm>
                <a:off x="2322787" y="3044503"/>
                <a:ext cx="754642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tahn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2(1−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AD17C-5C30-4803-A927-6FAEF23B0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787" y="3044503"/>
                <a:ext cx="7546425" cy="768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4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C09A-D11C-D8FF-0E4E-D20B622B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value-based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49FE3-0C26-09C2-09FA-3E1128C28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Value-based decisions: decisions where </a:t>
                </a:r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each option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</a:t>
                </a:r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values</a:t>
                </a:r>
              </a:p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Two-alternative case: </a:t>
                </a:r>
              </a:p>
              <a:p>
                <a:pPr lvl="1"/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between option 1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option 2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Connect to DDM by setting the drift rate proportional to difference in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49FE3-0C26-09C2-09FA-3E1128C28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33A88-CD4E-5682-504C-BFF61C73F1ED}"/>
                  </a:ext>
                </a:extLst>
              </p:cNvPr>
              <p:cNvSpPr txBox="1"/>
              <p:nvPr/>
            </p:nvSpPr>
            <p:spPr>
              <a:xfrm>
                <a:off x="4293840" y="5309885"/>
                <a:ext cx="48086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33A88-CD4E-5682-504C-BFF61C73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840" y="5309885"/>
                <a:ext cx="48086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9406D4-0AEB-8B66-DD9B-744CFB553D6F}"/>
                  </a:ext>
                </a:extLst>
              </p:cNvPr>
              <p:cNvSpPr txBox="1"/>
              <p:nvPr/>
            </p:nvSpPr>
            <p:spPr>
              <a:xfrm>
                <a:off x="4293840" y="5309885"/>
                <a:ext cx="15690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9406D4-0AEB-8B66-DD9B-744CFB553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840" y="5309885"/>
                <a:ext cx="15690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3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3994F-974D-CC6E-7A84-1866764F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2AC9-9E3A-C718-51A7-0BB66A90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value-based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B17C0-E8DD-99B9-CEB0-A53F8B42B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probabilities</a:t>
                </a: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Special case with unbiased starting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the </a:t>
                </a:r>
                <a:r>
                  <a:rPr lang="en-US" sz="2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softmax</a:t>
                </a:r>
                <a:r>
                  <a:rPr lang="en-US" sz="2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probability function!</a:t>
                </a: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B17C0-E8DD-99B9-CEB0-A53F8B42B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90F2-61C6-F7AA-F6D2-CC8A98C89673}"/>
                  </a:ext>
                </a:extLst>
              </p:cNvPr>
              <p:cNvSpPr txBox="1"/>
              <p:nvPr/>
            </p:nvSpPr>
            <p:spPr>
              <a:xfrm>
                <a:off x="0" y="2181408"/>
                <a:ext cx="12192000" cy="897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left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(−2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90F2-61C6-F7AA-F6D2-CC8A98C89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81408"/>
                <a:ext cx="12192000" cy="897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8B54647-DC1F-9B8C-D7CD-343F06B77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889" y="3790708"/>
            <a:ext cx="4173111" cy="3078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41B0C4-1B08-6252-8CDF-1E40AAAD6868}"/>
                  </a:ext>
                </a:extLst>
              </p:cNvPr>
              <p:cNvSpPr txBox="1"/>
              <p:nvPr/>
            </p:nvSpPr>
            <p:spPr>
              <a:xfrm>
                <a:off x="8790972" y="6546011"/>
                <a:ext cx="306729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 in value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41B0C4-1B08-6252-8CDF-1E40AAAD6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972" y="6546011"/>
                <a:ext cx="3067291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9B5EE-C794-0029-46D5-51AA05B46FC5}"/>
                  </a:ext>
                </a:extLst>
              </p:cNvPr>
              <p:cNvSpPr txBox="1"/>
              <p:nvPr/>
            </p:nvSpPr>
            <p:spPr>
              <a:xfrm>
                <a:off x="40510" y="4001294"/>
                <a:ext cx="8218027" cy="882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left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9B5EE-C794-0029-46D5-51AA05B4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" y="4001294"/>
                <a:ext cx="8218027" cy="8820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3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D6E4A-BB73-52BC-ACF6-A8490F28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F4D4-35EE-257E-8D2D-347158A5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:: DDM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78157-E846-336F-3F3F-1C1F85BE9C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 the two:</a:t>
                </a: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Softmax’s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inverse temperature parameter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 is controlled by two DDM parameters: threshold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 and signal-to-noise ratio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𝑎𝑑</m:t>
                      </m:r>
                    </m:oMath>
                  </m:oMathPara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78157-E846-336F-3F3F-1C1F85BE9C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4EA49-A3FC-3CE4-3835-6061BBC0BA07}"/>
                  </a:ext>
                </a:extLst>
              </p:cNvPr>
              <p:cNvSpPr txBox="1"/>
              <p:nvPr/>
            </p:nvSpPr>
            <p:spPr>
              <a:xfrm>
                <a:off x="376176" y="2664417"/>
                <a:ext cx="5353291" cy="710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000" b="0" dirty="0"/>
                  <a:t>DDM: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left</m:t>
                        </m:r>
                      </m:e>
                    </m:d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4EA49-A3FC-3CE4-3835-6061BBC0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76" y="2664417"/>
                <a:ext cx="5353291" cy="710644"/>
              </a:xfrm>
              <a:prstGeom prst="rect">
                <a:avLst/>
              </a:prstGeom>
              <a:blipFill>
                <a:blip r:embed="rId3"/>
                <a:stretch>
                  <a:fillRect l="-4442" t="-256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2132-762E-AD2B-E973-03B5C727504D}"/>
                  </a:ext>
                </a:extLst>
              </p:cNvPr>
              <p:cNvSpPr txBox="1"/>
              <p:nvPr/>
            </p:nvSpPr>
            <p:spPr>
              <a:xfrm>
                <a:off x="5864988" y="2664417"/>
                <a:ext cx="5159898" cy="710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000" b="0" dirty="0" err="1"/>
                  <a:t>softmax</a:t>
                </a:r>
                <a:r>
                  <a:rPr lang="en-US" sz="3000" b="0" dirty="0"/>
                  <a:t>: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left</m:t>
                        </m:r>
                      </m:e>
                    </m:d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2132-762E-AD2B-E973-03B5C727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988" y="2664417"/>
                <a:ext cx="5159898" cy="710644"/>
              </a:xfrm>
              <a:prstGeom prst="rect">
                <a:avLst/>
              </a:prstGeom>
              <a:blipFill>
                <a:blip r:embed="rId4"/>
                <a:stretch>
                  <a:fillRect l="-4486" t="-256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02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3DF-1FCB-BA0F-0701-C3974CEC7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DF2B-4EBE-A43A-364F-4CD0E369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:: DDM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C6EC8-E1EE-21E8-048F-E7E3D32B6C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54256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DDM, stochasticity in choice can be generated by:</a:t>
                </a:r>
              </a:p>
              <a:p>
                <a:pPr lvl="1"/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Reduced signal-to-noise ratio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Lower threshold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mechanisms </a:t>
                </a:r>
                <a:r>
                  <a:rPr lang="en-US" sz="3200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cannot be distinguished by choices alone</a:t>
                </a: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C6EC8-E1EE-21E8-048F-E7E3D32B6C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54256" cy="4351338"/>
              </a:xfrm>
              <a:blipFill>
                <a:blip r:embed="rId2"/>
                <a:stretch>
                  <a:fillRect l="-2620" t="-2941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9BB199-3151-9B4A-993D-0264ADE7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68" y="2129742"/>
            <a:ext cx="5555432" cy="472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7CF3D-E30E-FDFA-1CD4-31E7E213C2A9}"/>
                  </a:ext>
                </a:extLst>
              </p:cNvPr>
              <p:cNvSpPr txBox="1"/>
              <p:nvPr/>
            </p:nvSpPr>
            <p:spPr>
              <a:xfrm>
                <a:off x="7373074" y="6323597"/>
                <a:ext cx="4490978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 in value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7CF3D-E30E-FDFA-1CD4-31E7E213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074" y="6323597"/>
                <a:ext cx="4490978" cy="492443"/>
              </a:xfrm>
              <a:prstGeom prst="rect">
                <a:avLst/>
              </a:prstGeom>
              <a:blipFill>
                <a:blip r:embed="rId4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25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DCEA-CEED-10A4-706D-73B0E745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409C-08D8-5E66-65FC-E2290957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times in the value-based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12B152-1476-B4C9-E08A-F85E6F6923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75112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 formula</a:t>
                </a:r>
              </a:p>
              <a:p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Special case with unbiased starting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12B152-1476-B4C9-E08A-F85E6F6923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75112" cy="4351338"/>
              </a:xfrm>
              <a:blipFill>
                <a:blip r:embed="rId2"/>
                <a:stretch>
                  <a:fillRect l="-1258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A569FD-E7E6-35F0-EA6A-41CB9637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22" y="3864996"/>
            <a:ext cx="3522595" cy="2993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6FD6B8-E7E4-B6D3-F37F-4107D1201B06}"/>
                  </a:ext>
                </a:extLst>
              </p:cNvPr>
              <p:cNvSpPr txBox="1"/>
              <p:nvPr/>
            </p:nvSpPr>
            <p:spPr>
              <a:xfrm>
                <a:off x="9682222" y="6323597"/>
                <a:ext cx="218182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6FD6B8-E7E4-B6D3-F37F-4107D120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222" y="6323597"/>
                <a:ext cx="218182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263D5F-49F7-7C99-D207-C4A38611435C}"/>
                  </a:ext>
                </a:extLst>
              </p:cNvPr>
              <p:cNvSpPr txBox="1"/>
              <p:nvPr/>
            </p:nvSpPr>
            <p:spPr>
              <a:xfrm>
                <a:off x="1486382" y="2380791"/>
                <a:ext cx="9219235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tahn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2(1−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263D5F-49F7-7C99-D207-C4A38611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382" y="2380791"/>
                <a:ext cx="9219235" cy="861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54850-072E-54BA-B078-0BF66A350D17}"/>
                  </a:ext>
                </a:extLst>
              </p:cNvPr>
              <p:cNvSpPr txBox="1"/>
              <p:nvPr/>
            </p:nvSpPr>
            <p:spPr>
              <a:xfrm>
                <a:off x="2852678" y="4456950"/>
                <a:ext cx="6146156" cy="722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tahn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54850-072E-54BA-B078-0BF66A350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678" y="4456950"/>
                <a:ext cx="6146156" cy="722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26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7D34-913F-3626-0753-09A90B5D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E94B-E8B8-399C-2062-0F2B8F805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Kianté</a:t>
            </a:r>
            <a:r>
              <a:rPr lang="en-US" dirty="0"/>
              <a:t> Fernandez (UCLA)</a:t>
            </a:r>
          </a:p>
          <a:p>
            <a:r>
              <a:rPr lang="en-US" dirty="0"/>
              <a:t>Ian </a:t>
            </a:r>
            <a:r>
              <a:rPr lang="en-US" dirty="0" err="1"/>
              <a:t>Krajbich</a:t>
            </a:r>
            <a:r>
              <a:rPr lang="en-US" dirty="0"/>
              <a:t> (UCLA)</a:t>
            </a:r>
          </a:p>
          <a:p>
            <a:r>
              <a:rPr lang="en-US" dirty="0"/>
              <a:t>Laura </a:t>
            </a:r>
            <a:r>
              <a:rPr lang="en-US" dirty="0" err="1"/>
              <a:t>Fontanesi</a:t>
            </a:r>
            <a:r>
              <a:rPr lang="en-US" dirty="0"/>
              <a:t> (Basel)</a:t>
            </a:r>
          </a:p>
          <a:p>
            <a:r>
              <a:rPr lang="en-US" dirty="0"/>
              <a:t>Robert (Bob) Wilson (Arizona, Georgia Tech)</a:t>
            </a:r>
          </a:p>
        </p:txBody>
      </p:sp>
    </p:spTree>
    <p:extLst>
      <p:ext uri="{BB962C8B-B14F-4D97-AF65-F5344CB8AC3E}">
        <p14:creationId xmlns:p14="http://schemas.microsoft.com/office/powerpoint/2010/main" val="1735648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1E7F1-9D5B-B34B-5DAB-F727162B2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E7EC-9A15-31F9-193E-04389353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times in the value-based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5F87-56FE-57E5-56AF-13A62AF02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75112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Changes to drift rate and threshold have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opposite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effects on response times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9D33F-2076-2A83-CF5D-F3A64264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9748"/>
            <a:ext cx="12192000" cy="378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85B02-8C33-FB7E-5606-90A8ED6B057A}"/>
                  </a:ext>
                </a:extLst>
              </p:cNvPr>
              <p:cNvSpPr txBox="1"/>
              <p:nvPr/>
            </p:nvSpPr>
            <p:spPr>
              <a:xfrm>
                <a:off x="6985320" y="6311900"/>
                <a:ext cx="218182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85B02-8C33-FB7E-5606-90A8ED6B0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320" y="6311900"/>
                <a:ext cx="218182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C41D02-DBE6-661C-2AF3-11FEA4D70387}"/>
                  </a:ext>
                </a:extLst>
              </p:cNvPr>
              <p:cNvSpPr txBox="1"/>
              <p:nvPr/>
            </p:nvSpPr>
            <p:spPr>
              <a:xfrm>
                <a:off x="679047" y="6311900"/>
                <a:ext cx="218182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C41D02-DBE6-661C-2AF3-11FEA4D70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47" y="6311900"/>
                <a:ext cx="218182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82B6F-1D00-C84A-BFF6-AE79342B71E2}"/>
                  </a:ext>
                </a:extLst>
              </p:cNvPr>
              <p:cNvSpPr txBox="1"/>
              <p:nvPr/>
            </p:nvSpPr>
            <p:spPr>
              <a:xfrm>
                <a:off x="2513632" y="4428595"/>
                <a:ext cx="3582367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(more random choices)</a:t>
                </a:r>
              </a:p>
              <a:p>
                <a:endParaRPr lang="en-US" sz="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682B6F-1D00-C84A-BFF6-AE79342B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632" y="4428595"/>
                <a:ext cx="3582367" cy="769441"/>
              </a:xfrm>
              <a:prstGeom prst="rect">
                <a:avLst/>
              </a:prstGeom>
              <a:blipFill>
                <a:blip r:embed="rId5"/>
                <a:stretch>
                  <a:fillRect l="-1701" t="-3150" b="-13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2EF331-6DE7-2B07-41AB-190CCFF3831E}"/>
                  </a:ext>
                </a:extLst>
              </p:cNvPr>
              <p:cNvSpPr txBox="1"/>
              <p:nvPr/>
            </p:nvSpPr>
            <p:spPr>
              <a:xfrm>
                <a:off x="8789039" y="4813315"/>
                <a:ext cx="3495559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(more random choices)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2EF331-6DE7-2B07-41AB-190CCFF38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39" y="4813315"/>
                <a:ext cx="3495559" cy="769441"/>
              </a:xfrm>
              <a:prstGeom prst="rect">
                <a:avLst/>
              </a:prstGeom>
              <a:blipFill>
                <a:blip r:embed="rId6"/>
                <a:stretch>
                  <a:fillRect l="-1920" t="-3968" r="-69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6509DE6-6343-1A0C-6C37-8A825570A59F}"/>
              </a:ext>
            </a:extLst>
          </p:cNvPr>
          <p:cNvSpPr/>
          <p:nvPr/>
        </p:nvSpPr>
        <p:spPr>
          <a:xfrm>
            <a:off x="60649" y="2869163"/>
            <a:ext cx="6242180" cy="393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4BFFD-B586-15D5-D502-5F2DB3D7A3BF}"/>
              </a:ext>
            </a:extLst>
          </p:cNvPr>
          <p:cNvSpPr/>
          <p:nvPr/>
        </p:nvSpPr>
        <p:spPr>
          <a:xfrm>
            <a:off x="6415818" y="2922820"/>
            <a:ext cx="6242180" cy="393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97E0-A916-AB21-12E8-6A8A35D0C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F405-4EFD-C2FD-3F20-C864C1A5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Value-based DDM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6368-ABF8-6EB6-4062-BC3778C65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75112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Drift rate is proportional to difference between options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Approximates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choice probabilities when initial bias is set to 0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Stochasticity in choice is influenced by two mechanisms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Drift rate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mechanisms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can only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be distinguished using response times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35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5A2D-19AA-00A3-C708-64F1F46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6016-7D30-E793-9C54-5A66E086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already know?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have you learned so far?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still confusing?</a:t>
            </a:r>
          </a:p>
        </p:txBody>
      </p:sp>
    </p:spTree>
    <p:extLst>
      <p:ext uri="{BB962C8B-B14F-4D97-AF65-F5344CB8AC3E}">
        <p14:creationId xmlns:p14="http://schemas.microsoft.com/office/powerpoint/2010/main" val="259626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8D565-9D80-A9E9-FEAD-71B006C8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B2E8-4AC7-ED15-29C8-091722DF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can we use the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0306-C638-1A3A-22DE-7F72DEDCC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only</a:t>
            </a:r>
            <a:r>
              <a:rPr lang="en-US" b="1" dirty="0"/>
              <a:t> two options</a:t>
            </a:r>
            <a:r>
              <a:rPr lang="en-US" dirty="0"/>
              <a:t> </a:t>
            </a:r>
          </a:p>
          <a:p>
            <a:r>
              <a:rPr lang="en-US" dirty="0"/>
              <a:t>task involves </a:t>
            </a:r>
            <a:r>
              <a:rPr lang="en-US" b="1" dirty="0"/>
              <a:t>relative evidence </a:t>
            </a:r>
          </a:p>
          <a:p>
            <a:r>
              <a:rPr lang="en-US" dirty="0"/>
              <a:t>there is </a:t>
            </a:r>
            <a:r>
              <a:rPr lang="en-US" b="1" dirty="0"/>
              <a:t>perfect inhibition </a:t>
            </a:r>
          </a:p>
          <a:p>
            <a:r>
              <a:rPr lang="en-US" dirty="0"/>
              <a:t>there is no </a:t>
            </a:r>
            <a:r>
              <a:rPr lang="en-US" b="1" dirty="0"/>
              <a:t>leakage </a:t>
            </a:r>
            <a:r>
              <a:rPr lang="en-US" dirty="0"/>
              <a:t>of information</a:t>
            </a:r>
          </a:p>
          <a:p>
            <a:r>
              <a:rPr lang="en-US" dirty="0"/>
              <a:t>process is </a:t>
            </a:r>
            <a:r>
              <a:rPr lang="en-US" b="1" dirty="0"/>
              <a:t>continuous </a:t>
            </a:r>
            <a:r>
              <a:rPr lang="en-US" dirty="0"/>
              <a:t>in time</a:t>
            </a:r>
          </a:p>
          <a:p>
            <a:r>
              <a:rPr lang="en-US" dirty="0"/>
              <a:t>process is </a:t>
            </a:r>
            <a:r>
              <a:rPr lang="en-US" b="1" dirty="0"/>
              <a:t>single-stage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otherwise: Leaky Competing Accumulator Model, Gaze-Weighted Accumulator Model, Linear Ballistic Accumulator Model, Piecewise Diffusion Model, Racing Diffusion Model, Circular Diffusion Model, etc.</a:t>
            </a:r>
          </a:p>
        </p:txBody>
      </p:sp>
    </p:spTree>
    <p:extLst>
      <p:ext uri="{BB962C8B-B14F-4D97-AF65-F5344CB8AC3E}">
        <p14:creationId xmlns:p14="http://schemas.microsoft.com/office/powerpoint/2010/main" val="397468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ADD0-0D72-3403-2469-454CB0C0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Variations of the DDM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56E3-90A6-F13C-36EC-EA22DDDA7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03" r="3603"/>
          <a:stretch/>
        </p:blipFill>
        <p:spPr>
          <a:xfrm>
            <a:off x="237799" y="1759797"/>
            <a:ext cx="3765113" cy="2970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8D6EE-F73D-AF23-B5E1-2195E65C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309" y="416687"/>
            <a:ext cx="3536582" cy="3229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F738C3-DB77-7A68-C846-073A1352430D}"/>
              </a:ext>
            </a:extLst>
          </p:cNvPr>
          <p:cNvSpPr/>
          <p:nvPr/>
        </p:nvSpPr>
        <p:spPr>
          <a:xfrm>
            <a:off x="8189089" y="3113590"/>
            <a:ext cx="578734" cy="61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F8F59-259F-52B2-8A9A-247DBB0B3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208" y="3952755"/>
            <a:ext cx="6548644" cy="28700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817EEE-1399-1BF3-3183-0CB4DE3700BE}"/>
              </a:ext>
            </a:extLst>
          </p:cNvPr>
          <p:cNvSpPr/>
          <p:nvPr/>
        </p:nvSpPr>
        <p:spPr>
          <a:xfrm>
            <a:off x="10725874" y="3634448"/>
            <a:ext cx="578734" cy="61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2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7B3C-E675-0A2D-F00D-41551ABA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F2A0-2E01-3C19-A0BD-668116C9C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RLDDM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Fontanesi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2019)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RLLBA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McDougle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Collins, 2021)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RLARDM (Miletic et al., 2021)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92D9C8-B2D6-B246-BDFF-74F60692B5D8}"/>
                  </a:ext>
                </a:extLst>
              </p:cNvPr>
              <p:cNvSpPr txBox="1"/>
              <p:nvPr/>
            </p:nvSpPr>
            <p:spPr>
              <a:xfrm>
                <a:off x="1675435" y="2879203"/>
                <a:ext cx="28662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𝑖𝑛𝑐𝑜𝑟𝑟𝑒𝑐𝑡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92D9C8-B2D6-B246-BDFF-74F60692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35" y="2879203"/>
                <a:ext cx="2866297" cy="276999"/>
              </a:xfrm>
              <a:prstGeom prst="rect">
                <a:avLst/>
              </a:prstGeom>
              <a:blipFill>
                <a:blip r:embed="rId2"/>
                <a:stretch>
                  <a:fillRect l="-851" t="-2174" r="-276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C38312-F157-9238-D5DD-91B97DAD27EE}"/>
                  </a:ext>
                </a:extLst>
              </p:cNvPr>
              <p:cNvSpPr txBox="1"/>
              <p:nvPr/>
            </p:nvSpPr>
            <p:spPr>
              <a:xfrm>
                <a:off x="5610652" y="2732912"/>
                <a:ext cx="4674228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𝑐𝑜𝑟𝑟𝑒𝑐𝑡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𝑖𝑛𝑐𝑜𝑟𝑟𝑒𝑐𝑡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C38312-F157-9238-D5DD-91B97DAD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52" y="2732912"/>
                <a:ext cx="4674228" cy="569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4BD3D-36DF-5283-6133-05A3B71D811E}"/>
                  </a:ext>
                </a:extLst>
              </p:cNvPr>
              <p:cNvSpPr txBox="1"/>
              <p:nvPr/>
            </p:nvSpPr>
            <p:spPr>
              <a:xfrm>
                <a:off x="1675434" y="4071280"/>
                <a:ext cx="900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4BD3D-36DF-5283-6133-05A3B71D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34" y="4071280"/>
                <a:ext cx="900375" cy="276999"/>
              </a:xfrm>
              <a:prstGeom prst="rect">
                <a:avLst/>
              </a:prstGeom>
              <a:blipFill>
                <a:blip r:embed="rId4"/>
                <a:stretch>
                  <a:fillRect l="-4054" r="-270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B47B6-F232-59F3-B744-1DA8EDD0E810}"/>
                  </a:ext>
                </a:extLst>
              </p:cNvPr>
              <p:cNvSpPr txBox="1"/>
              <p:nvPr/>
            </p:nvSpPr>
            <p:spPr>
              <a:xfrm>
                <a:off x="1675435" y="5255490"/>
                <a:ext cx="39203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B47B6-F232-59F3-B744-1DA8EDD0E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35" y="5255490"/>
                <a:ext cx="3920304" cy="830997"/>
              </a:xfrm>
              <a:prstGeom prst="rect">
                <a:avLst/>
              </a:prstGeom>
              <a:blipFill>
                <a:blip r:embed="rId5"/>
                <a:stretch>
                  <a:fillRect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946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50A0-9C9D-4BD6-ED8A-B4D7CBA60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8BAA-62B9-0D4B-DFA4-98DDEAF8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E7F75-0084-642E-713B-C9E68E0E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History of the DDM and theory on how the brain might implement it. </a:t>
            </a:r>
            <a:r>
              <a:rPr lang="en-US" dirty="0"/>
              <a:t>Gold, J. I. &amp; </a:t>
            </a:r>
            <a:r>
              <a:rPr lang="en-US" dirty="0" err="1"/>
              <a:t>Shadlen</a:t>
            </a:r>
            <a:r>
              <a:rPr lang="en-US" dirty="0"/>
              <a:t>, M. N. (2002). </a:t>
            </a:r>
            <a:r>
              <a:rPr lang="en-US" dirty="0" err="1"/>
              <a:t>Banburismus</a:t>
            </a:r>
            <a:r>
              <a:rPr lang="en-US" dirty="0"/>
              <a:t> and the Brain: Decoding the relationship between sensory stimuli, decisions, and reward.</a:t>
            </a:r>
            <a:r>
              <a:rPr lang="en-US" b="1" dirty="0"/>
              <a:t> </a:t>
            </a:r>
            <a:r>
              <a:rPr lang="en-US" dirty="0"/>
              <a:t>Neuron, 36(2), 299-308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role of the different parameters and how to fit the DDM to behavioral data: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Ratcliff, R.,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McKoon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G. (2008). The diffusion decision model: theory and data for two-choice decision tasks. Neural computation, 20(4), 873-922.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relationship between the DDM and neuropsychological data: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Ratcliff, R., Smith, P. L., Brown, S. D.,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McKoon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G. (2016). Diffusion Decision Model: Current Issues and History. Trends in cognitive sciences, 20(4), 260-281.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12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BA035-6073-2873-6664-58652CE2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FF33-5D52-C074-73CF-3526FA8D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for 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0BDD-190C-2CD8-4786-179D0FCC6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HDDM/HSSM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rlSSM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GLAMbox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PyDDM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RJAGS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/BRMS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Julia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SequentialSamplingModels.jl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8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05B5-31C9-7703-978D-AAEEF741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Hierarchical Bayesian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38C0-7C38-77EF-1C7E-043206691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Models individual-level parameters within a group structure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Key components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Group-level parameters (hyperparameters): capture overall trends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Individual-level parameters: capture individual differences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Combines individual- and group-level information to produce accurate estimates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Useful when data are sparse or noisy at individual level</a:t>
            </a:r>
          </a:p>
        </p:txBody>
      </p:sp>
    </p:spTree>
    <p:extLst>
      <p:ext uri="{BB962C8B-B14F-4D97-AF65-F5344CB8AC3E}">
        <p14:creationId xmlns:p14="http://schemas.microsoft.com/office/powerpoint/2010/main" val="3145926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4EEE-469E-6DE9-60EE-3D621A15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JAGS (Just Another Gibbs Sampler)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9470D-3F25-D820-1F42-4F1F6F413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JAGS is a software tool for Bayesian inference using Markov Chain Monte Carlo (MCMC) sampling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JAGS?</a:t>
            </a:r>
          </a:p>
          <a:p>
            <a:pPr lvl="1"/>
            <a:r>
              <a:rPr lang="en-US" dirty="0"/>
              <a:t>Flexible framework for Bayesian modeling</a:t>
            </a:r>
          </a:p>
          <a:p>
            <a:pPr lvl="1"/>
            <a:r>
              <a:rPr lang="en-US" dirty="0"/>
              <a:t>Can handle complex models and multiple distributions</a:t>
            </a:r>
          </a:p>
          <a:p>
            <a:pPr lvl="1"/>
            <a:r>
              <a:rPr lang="en-US" dirty="0"/>
              <a:t>Easy to use in R via </a:t>
            </a:r>
            <a:r>
              <a:rPr lang="en-US" i="1" dirty="0" err="1"/>
              <a:t>runjags</a:t>
            </a:r>
            <a:r>
              <a:rPr lang="en-US" i="1" dirty="0"/>
              <a:t> </a:t>
            </a:r>
            <a:r>
              <a:rPr lang="en-US" dirty="0"/>
              <a:t>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7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85F3-3D0F-EA98-174E-DA9104ED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A91C1-3E14-A406-E7AE-02D7DBDE4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Describe</a:t>
            </a:r>
            <a:r>
              <a:rPr lang="en-US" i="1" dirty="0"/>
              <a:t> </a:t>
            </a:r>
            <a:r>
              <a:rPr lang="en-US" dirty="0"/>
              <a:t>the background behind the development of the diffusion decision model</a:t>
            </a:r>
          </a:p>
          <a:p>
            <a:r>
              <a:rPr lang="en-US" b="1" dirty="0"/>
              <a:t>Explain </a:t>
            </a:r>
            <a:r>
              <a:rPr lang="en-US" dirty="0"/>
              <a:t>the intuitions behind the diffusion decision model</a:t>
            </a:r>
          </a:p>
          <a:p>
            <a:r>
              <a:rPr lang="en-US" b="1" dirty="0"/>
              <a:t>Describe</a:t>
            </a:r>
            <a:r>
              <a:rPr lang="en-US" dirty="0"/>
              <a:t> the application of the diffusion decision model to value-based choice</a:t>
            </a:r>
          </a:p>
          <a:p>
            <a:r>
              <a:rPr lang="en-US" b="1" dirty="0"/>
              <a:t>Demonstrate </a:t>
            </a:r>
            <a:r>
              <a:rPr lang="en-US" dirty="0"/>
              <a:t>the practical implementation of the diffusion decision model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177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2F61F-761E-E22B-0EA9-6F21E1F00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2737-06B2-784C-29DC-3B9E8301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JAGS (Just Another Gibbs Sampler)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F71FA-A306-08FE-D11E-C36CDAA2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it works:</a:t>
            </a:r>
          </a:p>
          <a:p>
            <a:r>
              <a:rPr lang="en-US" dirty="0"/>
              <a:t>Define the model in separate model file</a:t>
            </a:r>
          </a:p>
          <a:p>
            <a:pPr lvl="1"/>
            <a:r>
              <a:rPr lang="en-US" dirty="0"/>
              <a:t>Likelihood</a:t>
            </a:r>
          </a:p>
          <a:p>
            <a:pPr lvl="1"/>
            <a:r>
              <a:rPr lang="en-US" dirty="0"/>
              <a:t>Priors</a:t>
            </a:r>
          </a:p>
          <a:p>
            <a:pPr lvl="1"/>
            <a:r>
              <a:rPr lang="en-US" dirty="0"/>
              <a:t>Hierarchical structure</a:t>
            </a:r>
          </a:p>
          <a:p>
            <a:r>
              <a:rPr lang="en-US" dirty="0"/>
              <a:t>Run MCMC sampling</a:t>
            </a:r>
          </a:p>
          <a:p>
            <a:pPr lvl="1"/>
            <a:r>
              <a:rPr lang="en-US" dirty="0"/>
              <a:t>Initialize distributions</a:t>
            </a:r>
          </a:p>
          <a:p>
            <a:pPr lvl="1"/>
            <a:r>
              <a:rPr lang="en-US" dirty="0"/>
              <a:t>Burn-in samples</a:t>
            </a:r>
          </a:p>
          <a:p>
            <a:pPr lvl="1"/>
            <a:r>
              <a:rPr lang="en-US" dirty="0"/>
              <a:t>Sample from the posterior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48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FBE69-12A6-7964-1E92-342BAECA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5154-C814-674E-82E5-6FDF649A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2B5B-13BA-2BD9-B2A6-0518ADE83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write model in JAGS syntax (specify likelihood, priors, 	hierarchical structure)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0D0F3-6968-5D1A-49C9-3A9F24F9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46AE-A47F-DC56-DEDB-F788EC8D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B50D3-90E4-13DC-6932-666EE1B2B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dirty="0"/>
              <a:t>	prepare dataset and ensure it is in a format that can easily be 	processed by JAGS (</a:t>
            </a:r>
            <a:r>
              <a:rPr lang="en-US" i="1" dirty="0"/>
              <a:t>list </a:t>
            </a:r>
            <a:r>
              <a:rPr lang="en-US" dirty="0"/>
              <a:t>format in R)</a:t>
            </a:r>
          </a:p>
        </p:txBody>
      </p:sp>
    </p:spTree>
    <p:extLst>
      <p:ext uri="{BB962C8B-B14F-4D97-AF65-F5344CB8AC3E}">
        <p14:creationId xmlns:p14="http://schemas.microsoft.com/office/powerpoint/2010/main" val="16737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C0488-FE10-E0B7-4A4F-15887AF36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2E44-58C1-0649-5C54-E36CD1B4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2210D-9C08-7702-26F0-EB532B1B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dirty="0"/>
              <a:t>	use </a:t>
            </a:r>
            <a:r>
              <a:rPr lang="en-US" i="1" dirty="0" err="1"/>
              <a:t>rjags</a:t>
            </a:r>
            <a:r>
              <a:rPr lang="en-US" i="1" dirty="0"/>
              <a:t> </a:t>
            </a:r>
            <a:r>
              <a:rPr lang="en-US" dirty="0"/>
              <a:t>to compile and run MCMC sampling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7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55E1A-8379-029D-9874-2E9DC0FBB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D044-7754-4D52-34B6-42D7B211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4242E-F91C-9BFE-AC63-CFDBD467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dirty="0"/>
              <a:t>	use diagnostics such as trace plots, Gelman-Rubin statistic 	   	(R-hat), and effect sample size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8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0F5B-6B2E-A1B8-A5C9-AFA1336C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B820-F2EE-92B8-8A84-A89AF38E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0A24E-210A-9945-BD17-8DAD3CFC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b="1" dirty="0"/>
              <a:t>Step 5: Summarize posterior distributions</a:t>
            </a:r>
          </a:p>
          <a:p>
            <a:pPr marL="0" indent="0">
              <a:buNone/>
            </a:pPr>
            <a:r>
              <a:rPr lang="en-US" dirty="0"/>
              <a:t>	extract and summarize posterior estimates (e.g., means, 	credible intervals)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D54D-B942-2762-C818-A01C6AB0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749B-ADF8-DC99-C595-180A85F5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1B85-F271-2FA6-907D-9EAEC288F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b="1" dirty="0"/>
              <a:t>Step 5: Summarize posterior distributions</a:t>
            </a:r>
          </a:p>
          <a:p>
            <a:pPr marL="0" indent="0">
              <a:buNone/>
            </a:pPr>
            <a:r>
              <a:rPr lang="en-US" b="1" dirty="0"/>
              <a:t>Step 6: Interpret results</a:t>
            </a:r>
          </a:p>
          <a:p>
            <a:pPr marL="0" indent="0">
              <a:buNone/>
            </a:pPr>
            <a:r>
              <a:rPr lang="en-US" dirty="0"/>
              <a:t>	interpret the posterior distribution to make inferences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78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93FE2-E723-0479-4465-F7F8CB3E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EFFC-E082-01EB-8971-0B1AF707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09AC-AF8B-D34F-83B8-A8CF82D21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b="1" dirty="0"/>
              <a:t>Step 5: Summarize posterior distributions</a:t>
            </a:r>
          </a:p>
          <a:p>
            <a:pPr marL="0" indent="0">
              <a:buNone/>
            </a:pPr>
            <a:r>
              <a:rPr lang="en-US" b="1" dirty="0"/>
              <a:t>Step 6: Interpret results</a:t>
            </a:r>
          </a:p>
          <a:p>
            <a:pPr marL="0" indent="0">
              <a:buNone/>
            </a:pPr>
            <a:r>
              <a:rPr lang="en-US" b="1" dirty="0"/>
              <a:t>Step 7: Model comparisons</a:t>
            </a:r>
          </a:p>
          <a:p>
            <a:pPr marL="0" indent="0">
              <a:buNone/>
            </a:pPr>
            <a:r>
              <a:rPr lang="en-US" dirty="0"/>
              <a:t>	generate alternative model specifications and compare using 	model fit metrics (e.g., DIC, WAIC)</a:t>
            </a:r>
          </a:p>
        </p:txBody>
      </p:sp>
    </p:spTree>
    <p:extLst>
      <p:ext uri="{BB962C8B-B14F-4D97-AF65-F5344CB8AC3E}">
        <p14:creationId xmlns:p14="http://schemas.microsoft.com/office/powerpoint/2010/main" val="30891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2EE0-8350-DE36-D43C-4A02AE3D2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7F04-932F-F65D-6469-179CE420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51AC4-E807-CCAD-2DDE-2A978FE23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Step 1: Define the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</a:t>
            </a:r>
          </a:p>
          <a:p>
            <a:pPr marL="0" indent="0">
              <a:buNone/>
            </a:pPr>
            <a:r>
              <a:rPr lang="en-US" b="1" dirty="0"/>
              <a:t>Step 3: Compile and run</a:t>
            </a:r>
          </a:p>
          <a:p>
            <a:pPr marL="0" indent="0">
              <a:buNone/>
            </a:pPr>
            <a:r>
              <a:rPr lang="en-US" b="1" dirty="0"/>
              <a:t>Step 4: Assess convergence</a:t>
            </a:r>
          </a:p>
          <a:p>
            <a:pPr marL="0" indent="0">
              <a:buNone/>
            </a:pPr>
            <a:r>
              <a:rPr lang="en-US" b="1" dirty="0"/>
              <a:t>Step 5: Summarize posterior distributions</a:t>
            </a:r>
          </a:p>
          <a:p>
            <a:pPr marL="0" indent="0">
              <a:buNone/>
            </a:pPr>
            <a:r>
              <a:rPr lang="en-US" b="1" dirty="0"/>
              <a:t>Step 6: Interpret results</a:t>
            </a:r>
          </a:p>
          <a:p>
            <a:pPr marL="0" indent="0">
              <a:buNone/>
            </a:pPr>
            <a:r>
              <a:rPr lang="en-US" b="1" dirty="0"/>
              <a:t>Step 7: Model comparisons</a:t>
            </a:r>
          </a:p>
          <a:p>
            <a:pPr marL="0" indent="0">
              <a:buNone/>
            </a:pPr>
            <a:r>
              <a:rPr lang="en-US" b="1" dirty="0"/>
              <a:t>Step 8: Posterior predictive checks</a:t>
            </a:r>
          </a:p>
          <a:p>
            <a:pPr marL="0" indent="0">
              <a:buNone/>
            </a:pPr>
            <a:r>
              <a:rPr lang="en-US" dirty="0"/>
              <a:t>	simulate data and compare to empirical data</a:t>
            </a:r>
          </a:p>
        </p:txBody>
      </p:sp>
    </p:spTree>
    <p:extLst>
      <p:ext uri="{BB962C8B-B14F-4D97-AF65-F5344CB8AC3E}">
        <p14:creationId xmlns:p14="http://schemas.microsoft.com/office/powerpoint/2010/main" val="23723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FDB-D53B-8A46-24E9-04F6EA326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5912-5E38-220C-2A09-F86DD767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49F69-C0C3-12F5-9718-273DCEB24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1: Define the model 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Step 2: Load data in R ***</a:t>
            </a:r>
          </a:p>
          <a:p>
            <a:pPr marL="0" indent="0">
              <a:buNone/>
            </a:pPr>
            <a:r>
              <a:rPr lang="en-US" b="1" dirty="0"/>
              <a:t>Step 3: Compile and run ***</a:t>
            </a:r>
          </a:p>
          <a:p>
            <a:pPr marL="0" indent="0">
              <a:buNone/>
            </a:pPr>
            <a:r>
              <a:rPr lang="en-US" b="1" dirty="0"/>
              <a:t>Step 4: Assess convergence ***</a:t>
            </a:r>
          </a:p>
          <a:p>
            <a:pPr marL="0" indent="0">
              <a:buNone/>
            </a:pPr>
            <a:r>
              <a:rPr lang="en-US" b="1" dirty="0"/>
              <a:t>Step 5: Summarize posterior distributions ***</a:t>
            </a:r>
          </a:p>
          <a:p>
            <a:pPr marL="0" indent="0">
              <a:buNone/>
            </a:pPr>
            <a:r>
              <a:rPr lang="en-US" b="1" dirty="0"/>
              <a:t>Step 6: Interpret results ***</a:t>
            </a:r>
          </a:p>
          <a:p>
            <a:pPr marL="0" indent="0">
              <a:buNone/>
            </a:pPr>
            <a:r>
              <a:rPr lang="en-US" b="1" dirty="0"/>
              <a:t>Step 7: Model comparisons</a:t>
            </a:r>
          </a:p>
          <a:p>
            <a:pPr marL="0" indent="0">
              <a:buNone/>
            </a:pPr>
            <a:r>
              <a:rPr lang="en-US" b="1" dirty="0"/>
              <a:t>Step 8: Posterior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1613823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60F5-6CB4-0152-2F5B-EDE96501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3-2-1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EC02-B70A-7F53-3763-8FE1AE00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three minutes, list the following about </a:t>
            </a:r>
            <a:r>
              <a:rPr lang="en-US" u="sng" dirty="0"/>
              <a:t>modeling the decision-making process: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 things you know</a:t>
            </a:r>
          </a:p>
          <a:p>
            <a:r>
              <a:rPr lang="en-US" dirty="0"/>
              <a:t>2 things you would like to know</a:t>
            </a:r>
          </a:p>
          <a:p>
            <a:r>
              <a:rPr lang="en-US" dirty="0"/>
              <a:t>1 question you have </a:t>
            </a:r>
          </a:p>
        </p:txBody>
      </p:sp>
    </p:spTree>
    <p:extLst>
      <p:ext uri="{BB962C8B-B14F-4D97-AF65-F5344CB8AC3E}">
        <p14:creationId xmlns:p14="http://schemas.microsoft.com/office/powerpoint/2010/main" val="1769836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CE564-11F8-FF62-DF77-39E7A32B8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AD1E-02A8-C652-2C30-23EC222A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DDM estimation with JAGS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35B9-ACD4-9822-6BC1-E1E539910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JAGS: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https://sourceforge.net/projects/mcmc-jags/files/JAGS/4.x/</a:t>
            </a:r>
            <a:endParaRPr lang="en-US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JAGS-WIENER: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https://github.com/yeagle/jags-wiener</a:t>
            </a:r>
            <a:endParaRPr lang="en-US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R-TOOLS: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https://cran.r-project.org/bin/windows/Rtools/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09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4DBA-4200-1590-8928-B053ADE9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CCC2-E7B0-8D1B-7759-5B14C3A4F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73DFC-5975-A9F2-5804-B135D0AE4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171-81AF-4410-CBE5-9AFEC6B0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to understand the decision-making process?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9A6E26-D8B0-E926-3E6A-EF97EA82E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way are the dots moving?</a:t>
            </a:r>
          </a:p>
        </p:txBody>
      </p:sp>
      <p:pic>
        <p:nvPicPr>
          <p:cNvPr id="8" name="Picture 7" descr="A white dots in the sky&#10;&#10;Description automatically generated with medium confidence">
            <a:extLst>
              <a:ext uri="{FF2B5EF4-FFF2-40B4-BE49-F238E27FC236}">
                <a16:creationId xmlns:a16="http://schemas.microsoft.com/office/drawing/2014/main" id="{9F363F6E-FA06-CA39-AA5D-4912DAFFF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2238375"/>
            <a:ext cx="2381250" cy="2381250"/>
          </a:xfrm>
          <a:prstGeom prst="rect">
            <a:avLst/>
          </a:prstGeom>
        </p:spPr>
      </p:pic>
      <p:pic>
        <p:nvPicPr>
          <p:cNvPr id="10" name="Picture 9" descr="A white dots in a circle&#10;&#10;Description automatically generated">
            <a:extLst>
              <a:ext uri="{FF2B5EF4-FFF2-40B4-BE49-F238E27FC236}">
                <a16:creationId xmlns:a16="http://schemas.microsoft.com/office/drawing/2014/main" id="{7A247416-0D55-278F-C4FF-88E7571E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2238375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36F1-9F70-26E9-CF48-83068B89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to understand the decision-making process?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E624C0-0DEB-0B83-DA7A-0A3018C25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food should I choose?</a:t>
            </a:r>
          </a:p>
        </p:txBody>
      </p:sp>
      <p:pic>
        <p:nvPicPr>
          <p:cNvPr id="12" name="Picture 11" descr="A bowl of cereal with colorful cereal on a white plate&#10;&#10;Description automatically generated">
            <a:extLst>
              <a:ext uri="{FF2B5EF4-FFF2-40B4-BE49-F238E27FC236}">
                <a16:creationId xmlns:a16="http://schemas.microsoft.com/office/drawing/2014/main" id="{D0364A04-49BD-96FC-953B-566F8D850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31" y="1825625"/>
            <a:ext cx="2743200" cy="2736509"/>
          </a:xfrm>
          <a:prstGeom prst="rect">
            <a:avLst/>
          </a:prstGeom>
        </p:spPr>
      </p:pic>
      <p:pic>
        <p:nvPicPr>
          <p:cNvPr id="14" name="Picture 13" descr="A plate of fruit on a black background&#10;&#10;Description automatically generated">
            <a:extLst>
              <a:ext uri="{FF2B5EF4-FFF2-40B4-BE49-F238E27FC236}">
                <a16:creationId xmlns:a16="http://schemas.microsoft.com/office/drawing/2014/main" id="{CD7215CB-FC5B-9356-1BBC-1C42F79F8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15" y="181893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2CE57-C853-F47F-33C3-0AB2044B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285F-E3C1-36AA-8318-601918D3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962843-7EC9-BFBA-AF62-E5E6EFCF2A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67358"/>
                <a:ext cx="5257800" cy="28266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Signal detection theory</a:t>
                </a:r>
              </a:p>
              <a:p>
                <a:pPr marL="0" indent="0"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motion left;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motion right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DV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= P( e | h1 ) / P ( e | h2 )</a:t>
                </a:r>
              </a:p>
              <a:p>
                <a:pPr marL="0" indent="0"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Decision rule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choose after 1* observation based on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 criterion value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2 )/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1 )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h1 when DV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h2 when DV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962843-7EC9-BFBA-AF62-E5E6EFCF2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67358"/>
                <a:ext cx="5257800" cy="2826625"/>
              </a:xfrm>
              <a:blipFill>
                <a:blip r:embed="rId2"/>
                <a:stretch>
                  <a:fillRect l="-2436" t="-3664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1503AF-1250-9AA1-6509-1D21C11D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26" y="1465996"/>
            <a:ext cx="3368527" cy="2137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0C610-DC05-26AB-A2DB-754E6EFF5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292" y="1342481"/>
            <a:ext cx="3364992" cy="238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F85C5-583B-C70D-671E-4D272808800C}"/>
              </a:ext>
            </a:extLst>
          </p:cNvPr>
          <p:cNvSpPr txBox="1"/>
          <p:nvPr/>
        </p:nvSpPr>
        <p:spPr>
          <a:xfrm>
            <a:off x="8535103" y="1769794"/>
            <a:ext cx="1506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reject null hypothesis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C76E0-286B-F38D-92B2-4A70C09F1597}"/>
              </a:ext>
            </a:extLst>
          </p:cNvPr>
          <p:cNvSpPr txBox="1"/>
          <p:nvPr/>
        </p:nvSpPr>
        <p:spPr>
          <a:xfrm>
            <a:off x="10425633" y="2242222"/>
            <a:ext cx="1506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accept null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94153B16-B246-49AE-FDA5-1D491841C9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870" y="3726741"/>
                <a:ext cx="5674754" cy="2826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Sequential probability ratio test</a:t>
                </a:r>
              </a:p>
              <a:p>
                <a:pPr marL="0" indent="0"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DV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Decision rule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continue sampling until DV hits either of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 criterion values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,−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=|−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h1 when DV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h2 when DV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≤−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94153B16-B246-49AE-FDA5-1D491841C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70" y="3726741"/>
                <a:ext cx="5674754" cy="2826625"/>
              </a:xfrm>
              <a:prstGeom prst="rect">
                <a:avLst/>
              </a:prstGeom>
              <a:blipFill>
                <a:blip r:embed="rId5"/>
                <a:stretch>
                  <a:fillRect l="-2256" t="-3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1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2FBF-149E-0361-180D-1F13E0B1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diffusion process </a:t>
            </a:r>
            <a:br>
              <a:rPr lang="en-US" dirty="0"/>
            </a:br>
            <a:r>
              <a:rPr lang="en-US" dirty="0"/>
              <a:t>(1-D Brownian motion)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2FB1B-18D4-4EB3-96EE-372EC3312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181304" cy="4351338"/>
              </a:xfrm>
            </p:spPr>
            <p:txBody>
              <a:bodyPr/>
              <a:lstStyle/>
              <a:p>
                <a:r>
                  <a:rPr lang="en-US" dirty="0"/>
                  <a:t>mathematics, physics, evolutionary biology, economics, finance</a:t>
                </a:r>
              </a:p>
              <a:p>
                <a:r>
                  <a:rPr lang="en-US" b="1" dirty="0"/>
                  <a:t>properties</a:t>
                </a:r>
              </a:p>
              <a:p>
                <a:pPr lvl="1"/>
                <a:r>
                  <a:rPr lang="en-US" dirty="0"/>
                  <a:t>starts at </a:t>
                </a:r>
                <a:r>
                  <a:rPr lang="en-US" b="1" dirty="0"/>
                  <a:t>x = 0</a:t>
                </a:r>
              </a:p>
              <a:p>
                <a:pPr lvl="1"/>
                <a:r>
                  <a:rPr lang="en-US" dirty="0"/>
                  <a:t>at each step, </a:t>
                </a:r>
                <a:r>
                  <a:rPr lang="en-US" b="1" dirty="0"/>
                  <a:t>x </a:t>
                </a:r>
                <a:r>
                  <a:rPr lang="en-US" dirty="0"/>
                  <a:t>changes by a </a:t>
                </a:r>
                <a:r>
                  <a:rPr lang="en-US" b="1" dirty="0"/>
                  <a:t>Gaussian</a:t>
                </a:r>
                <a:r>
                  <a:rPr lang="en-US" dirty="0"/>
                  <a:t> increment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each increment is </a:t>
                </a:r>
                <a:r>
                  <a:rPr lang="en-US" b="1" dirty="0"/>
                  <a:t>independent</a:t>
                </a:r>
              </a:p>
              <a:p>
                <a:pPr lvl="1"/>
                <a:r>
                  <a:rPr lang="en-US" dirty="0"/>
                  <a:t>process is </a:t>
                </a:r>
                <a:r>
                  <a:rPr lang="en-US" b="1" dirty="0"/>
                  <a:t>continuous in time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2FB1B-18D4-4EB3-96EE-372EC3312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181304" cy="4351338"/>
              </a:xfrm>
              <a:blipFill>
                <a:blip r:embed="rId2"/>
                <a:stretch>
                  <a:fillRect l="-134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9CEC21-CBE1-D1D8-66EE-F79D0D125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61"/>
          <a:stretch/>
        </p:blipFill>
        <p:spPr>
          <a:xfrm>
            <a:off x="8885350" y="4420974"/>
            <a:ext cx="3301284" cy="243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47122-F147-1E62-B7AF-93FA60BE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942" y="0"/>
            <a:ext cx="28396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4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11823</TotalTime>
  <Words>2068</Words>
  <Application>Microsoft Office PowerPoint</Application>
  <PresentationFormat>Widescreen</PresentationFormat>
  <Paragraphs>364</Paragraphs>
  <Slides>51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Cambria Math</vt:lpstr>
      <vt:lpstr>Circular</vt:lpstr>
      <vt:lpstr>Office Theme</vt:lpstr>
      <vt:lpstr>Introduction to the diffusion decision model</vt:lpstr>
      <vt:lpstr>who am I?</vt:lpstr>
      <vt:lpstr>Acknowledgments</vt:lpstr>
      <vt:lpstr>Goals</vt:lpstr>
      <vt:lpstr>3-2-1 Exercise</vt:lpstr>
      <vt:lpstr>how to understand the decision-making process?</vt:lpstr>
      <vt:lpstr>how to understand the decision-making process?</vt:lpstr>
      <vt:lpstr>history</vt:lpstr>
      <vt:lpstr>wiener diffusion process  (1-D Brownian motion)</vt:lpstr>
      <vt:lpstr>the diffusion decision model (DDM)</vt:lpstr>
      <vt:lpstr>decision thresholds</vt:lpstr>
      <vt:lpstr>starting point</vt:lpstr>
      <vt:lpstr>drift rate</vt:lpstr>
      <vt:lpstr>drift rate</vt:lpstr>
      <vt:lpstr>evidence contains both signal and noise</vt:lpstr>
      <vt:lpstr>evidence contains both signal and noise</vt:lpstr>
      <vt:lpstr>decreasing viewing time decreases accuracy</vt:lpstr>
      <vt:lpstr>increasing drift rate increases accuracy</vt:lpstr>
      <vt:lpstr>non-decision time</vt:lpstr>
      <vt:lpstr>stochastic equation</vt:lpstr>
      <vt:lpstr>parameters</vt:lpstr>
      <vt:lpstr>why variability parameters?</vt:lpstr>
      <vt:lpstr>what have we learned so far?</vt:lpstr>
      <vt:lpstr>analytic expressions</vt:lpstr>
      <vt:lpstr>application to value-based decisions</vt:lpstr>
      <vt:lpstr>application to value-based decisions</vt:lpstr>
      <vt:lpstr>softmax :: DDM connection</vt:lpstr>
      <vt:lpstr>softmax :: DDM connection</vt:lpstr>
      <vt:lpstr>Response times in the value-based DDM</vt:lpstr>
      <vt:lpstr>Response times in the value-based DDM</vt:lpstr>
      <vt:lpstr>Value-based DDM Summary</vt:lpstr>
      <vt:lpstr>reflection</vt:lpstr>
      <vt:lpstr>when can we use the DDM?</vt:lpstr>
      <vt:lpstr>Variations of the DDM</vt:lpstr>
      <vt:lpstr>Variations of the DDM</vt:lpstr>
      <vt:lpstr>essential bibliography</vt:lpstr>
      <vt:lpstr>software for parameter estimation</vt:lpstr>
      <vt:lpstr>Hierarchical Bayesian Estimation</vt:lpstr>
      <vt:lpstr>JAGS (Just Another Gibbs Sampler)</vt:lpstr>
      <vt:lpstr>JAGS (Just Another Gibbs Sampler)</vt:lpstr>
      <vt:lpstr>Workflow overview</vt:lpstr>
      <vt:lpstr>Workflow overview</vt:lpstr>
      <vt:lpstr>Workflow overview</vt:lpstr>
      <vt:lpstr>Workflow overview</vt:lpstr>
      <vt:lpstr>Workflow overview</vt:lpstr>
      <vt:lpstr>Workflow overview</vt:lpstr>
      <vt:lpstr>Workflow overview</vt:lpstr>
      <vt:lpstr>Workflow overview</vt:lpstr>
      <vt:lpstr>Workflow overview</vt:lpstr>
      <vt:lpstr>DDM estimation with JAGS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Shevlin, Blair</dc:creator>
  <cp:lastModifiedBy>Shevlin, Blair</cp:lastModifiedBy>
  <cp:revision>12</cp:revision>
  <dcterms:created xsi:type="dcterms:W3CDTF">2024-10-09T21:55:49Z</dcterms:created>
  <dcterms:modified xsi:type="dcterms:W3CDTF">2024-10-22T14:04:31Z</dcterms:modified>
</cp:coreProperties>
</file>